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8288000" cy="10287000"/>
  <p:notesSz cx="6858000" cy="9144000"/>
  <p:embeddedFontLst>
    <p:embeddedFont>
      <p:font typeface="Arial Nova" panose="020B0504020202020204" pitchFamily="34" charset="0"/>
      <p:regular r:id="rId26"/>
    </p:embeddedFont>
    <p:embeddedFont>
      <p:font typeface="Arial Nova Bold" panose="020B0604020202020204" charset="0"/>
      <p:regular r:id="rId27"/>
    </p:embeddedFont>
    <p:embeddedFont>
      <p:font typeface="Canva Sans" panose="020B0604020202020204" charset="0"/>
      <p:regular r:id="rId28"/>
    </p:embeddedFont>
    <p:embeddedFont>
      <p:font typeface="Canva Sans Bold" panose="020B0604020202020204" charset="0"/>
      <p:regular r:id="rId29"/>
    </p:embeddedFont>
    <p:embeddedFont>
      <p:font typeface="Canva Sans Bold Italics" panose="020B0604020202020204" charset="0"/>
      <p:regular r:id="rId30"/>
    </p:embeddedFont>
    <p:embeddedFont>
      <p:font typeface="Times New Roman Bold" panose="02020803070505020304" pitchFamily="18" charset="0"/>
      <p:regular r:id="rId31"/>
      <p:bold r:id="rId32"/>
    </p:embeddedFont>
    <p:embeddedFont>
      <p:font typeface="Times New Roman Bold Italics" panose="020B0604020202020204" charset="0"/>
      <p:regular r:id="rId33"/>
    </p:embeddedFont>
    <p:embeddedFont>
      <p:font typeface="Times New Roman Italics"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2" autoAdjust="0"/>
  </p:normalViewPr>
  <p:slideViewPr>
    <p:cSldViewPr>
      <p:cViewPr varScale="1">
        <p:scale>
          <a:sx n="38" d="100"/>
          <a:sy n="38" d="100"/>
        </p:scale>
        <p:origin x="104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844" y="-153498"/>
            <a:ext cx="20736668" cy="1773424"/>
            <a:chOff x="0" y="0"/>
            <a:chExt cx="4732392" cy="404720"/>
          </a:xfrm>
        </p:grpSpPr>
        <p:sp>
          <p:nvSpPr>
            <p:cNvPr id="3" name="Freeform 3"/>
            <p:cNvSpPr/>
            <p:nvPr/>
          </p:nvSpPr>
          <p:spPr>
            <a:xfrm>
              <a:off x="0" y="0"/>
              <a:ext cx="4732392" cy="404720"/>
            </a:xfrm>
            <a:custGeom>
              <a:avLst/>
              <a:gdLst/>
              <a:ahLst/>
              <a:cxnLst/>
              <a:rect l="l" t="t" r="r" b="b"/>
              <a:pathLst>
                <a:path w="4732392" h="404720">
                  <a:moveTo>
                    <a:pt x="4529192" y="0"/>
                  </a:moveTo>
                  <a:lnTo>
                    <a:pt x="0" y="0"/>
                  </a:lnTo>
                  <a:lnTo>
                    <a:pt x="203200" y="404720"/>
                  </a:lnTo>
                  <a:lnTo>
                    <a:pt x="4732392" y="404720"/>
                  </a:lnTo>
                  <a:lnTo>
                    <a:pt x="4529192" y="0"/>
                  </a:lnTo>
                  <a:close/>
                </a:path>
              </a:pathLst>
            </a:custGeom>
            <a:solidFill>
              <a:srgbClr val="144158"/>
            </a:solidFill>
          </p:spPr>
        </p:sp>
        <p:sp>
          <p:nvSpPr>
            <p:cNvPr id="4" name="TextBox 4"/>
            <p:cNvSpPr txBox="1"/>
            <p:nvPr/>
          </p:nvSpPr>
          <p:spPr>
            <a:xfrm>
              <a:off x="101600" y="-38100"/>
              <a:ext cx="4529192" cy="44282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159686" y="733213"/>
            <a:ext cx="7949579" cy="1446259"/>
            <a:chOff x="0" y="0"/>
            <a:chExt cx="2093716" cy="380908"/>
          </a:xfrm>
        </p:grpSpPr>
        <p:sp>
          <p:nvSpPr>
            <p:cNvPr id="6" name="Freeform 6"/>
            <p:cNvSpPr/>
            <p:nvPr/>
          </p:nvSpPr>
          <p:spPr>
            <a:xfrm>
              <a:off x="0" y="0"/>
              <a:ext cx="2093716" cy="380908"/>
            </a:xfrm>
            <a:custGeom>
              <a:avLst/>
              <a:gdLst/>
              <a:ahLst/>
              <a:cxnLst/>
              <a:rect l="l" t="t" r="r" b="b"/>
              <a:pathLst>
                <a:path w="2093716" h="380908">
                  <a:moveTo>
                    <a:pt x="48694" y="0"/>
                  </a:moveTo>
                  <a:lnTo>
                    <a:pt x="2045022" y="0"/>
                  </a:lnTo>
                  <a:cubicBezTo>
                    <a:pt x="2057937" y="0"/>
                    <a:pt x="2070322" y="5130"/>
                    <a:pt x="2079454" y="14262"/>
                  </a:cubicBezTo>
                  <a:cubicBezTo>
                    <a:pt x="2088586" y="23394"/>
                    <a:pt x="2093716" y="35779"/>
                    <a:pt x="2093716" y="48694"/>
                  </a:cubicBezTo>
                  <a:lnTo>
                    <a:pt x="2093716" y="332214"/>
                  </a:lnTo>
                  <a:cubicBezTo>
                    <a:pt x="2093716" y="345128"/>
                    <a:pt x="2088586" y="357514"/>
                    <a:pt x="2079454" y="366646"/>
                  </a:cubicBezTo>
                  <a:cubicBezTo>
                    <a:pt x="2070322" y="375777"/>
                    <a:pt x="2057937" y="380908"/>
                    <a:pt x="2045022" y="380908"/>
                  </a:cubicBezTo>
                  <a:lnTo>
                    <a:pt x="48694" y="380908"/>
                  </a:lnTo>
                  <a:cubicBezTo>
                    <a:pt x="21801" y="380908"/>
                    <a:pt x="0" y="359107"/>
                    <a:pt x="0" y="332214"/>
                  </a:cubicBezTo>
                  <a:lnTo>
                    <a:pt x="0" y="48694"/>
                  </a:lnTo>
                  <a:cubicBezTo>
                    <a:pt x="0" y="35779"/>
                    <a:pt x="5130" y="23394"/>
                    <a:pt x="14262" y="14262"/>
                  </a:cubicBezTo>
                  <a:cubicBezTo>
                    <a:pt x="23394" y="5130"/>
                    <a:pt x="35779" y="0"/>
                    <a:pt x="48694" y="0"/>
                  </a:cubicBezTo>
                  <a:close/>
                </a:path>
              </a:pathLst>
            </a:custGeom>
            <a:solidFill>
              <a:srgbClr val="FFFFFF">
                <a:alpha val="92941"/>
              </a:srgbClr>
            </a:solidFill>
            <a:ln w="9525" cap="rnd">
              <a:solidFill>
                <a:srgbClr val="000000">
                  <a:alpha val="92941"/>
                </a:srgbClr>
              </a:solidFill>
              <a:prstDash val="solid"/>
              <a:round/>
            </a:ln>
          </p:spPr>
        </p:sp>
        <p:sp>
          <p:nvSpPr>
            <p:cNvPr id="7" name="TextBox 7"/>
            <p:cNvSpPr txBox="1"/>
            <p:nvPr/>
          </p:nvSpPr>
          <p:spPr>
            <a:xfrm>
              <a:off x="0" y="-38100"/>
              <a:ext cx="2093716" cy="41900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781069" y="792292"/>
            <a:ext cx="6635118" cy="1328101"/>
            <a:chOff x="0" y="0"/>
            <a:chExt cx="8846824" cy="1770802"/>
          </a:xfrm>
        </p:grpSpPr>
        <p:sp>
          <p:nvSpPr>
            <p:cNvPr id="9" name="Freeform 9"/>
            <p:cNvSpPr/>
            <p:nvPr/>
          </p:nvSpPr>
          <p:spPr>
            <a:xfrm>
              <a:off x="7226235" y="75106"/>
              <a:ext cx="1620589" cy="1620589"/>
            </a:xfrm>
            <a:custGeom>
              <a:avLst/>
              <a:gdLst/>
              <a:ahLst/>
              <a:cxnLst/>
              <a:rect l="l" t="t" r="r" b="b"/>
              <a:pathLst>
                <a:path w="1620589" h="1620589">
                  <a:moveTo>
                    <a:pt x="0" y="0"/>
                  </a:moveTo>
                  <a:lnTo>
                    <a:pt x="1620589" y="0"/>
                  </a:lnTo>
                  <a:lnTo>
                    <a:pt x="1620589" y="1620589"/>
                  </a:lnTo>
                  <a:lnTo>
                    <a:pt x="0" y="1620589"/>
                  </a:lnTo>
                  <a:lnTo>
                    <a:pt x="0" y="0"/>
                  </a:lnTo>
                  <a:close/>
                </a:path>
              </a:pathLst>
            </a:custGeom>
            <a:blipFill>
              <a:blip r:embed="rId2"/>
              <a:stretch>
                <a:fillRect/>
              </a:stretch>
            </a:blipFill>
          </p:spPr>
        </p:sp>
        <p:sp>
          <p:nvSpPr>
            <p:cNvPr id="10" name="Freeform 10"/>
            <p:cNvSpPr/>
            <p:nvPr/>
          </p:nvSpPr>
          <p:spPr>
            <a:xfrm>
              <a:off x="1872593" y="135136"/>
              <a:ext cx="5251851" cy="1500529"/>
            </a:xfrm>
            <a:custGeom>
              <a:avLst/>
              <a:gdLst/>
              <a:ahLst/>
              <a:cxnLst/>
              <a:rect l="l" t="t" r="r" b="b"/>
              <a:pathLst>
                <a:path w="5251851" h="1500529">
                  <a:moveTo>
                    <a:pt x="0" y="0"/>
                  </a:moveTo>
                  <a:lnTo>
                    <a:pt x="5251851" y="0"/>
                  </a:lnTo>
                  <a:lnTo>
                    <a:pt x="5251851" y="1500529"/>
                  </a:lnTo>
                  <a:lnTo>
                    <a:pt x="0" y="1500529"/>
                  </a:lnTo>
                  <a:lnTo>
                    <a:pt x="0" y="0"/>
                  </a:lnTo>
                  <a:close/>
                </a:path>
              </a:pathLst>
            </a:custGeom>
            <a:blipFill>
              <a:blip r:embed="rId3"/>
              <a:stretch>
                <a:fillRect/>
              </a:stretch>
            </a:blipFill>
          </p:spPr>
        </p:sp>
        <p:sp>
          <p:nvSpPr>
            <p:cNvPr id="11" name="Freeform 11"/>
            <p:cNvSpPr/>
            <p:nvPr/>
          </p:nvSpPr>
          <p:spPr>
            <a:xfrm>
              <a:off x="0" y="0"/>
              <a:ext cx="1770802" cy="1770802"/>
            </a:xfrm>
            <a:custGeom>
              <a:avLst/>
              <a:gdLst/>
              <a:ahLst/>
              <a:cxnLst/>
              <a:rect l="l" t="t" r="r" b="b"/>
              <a:pathLst>
                <a:path w="1770802" h="1770802">
                  <a:moveTo>
                    <a:pt x="0" y="0"/>
                  </a:moveTo>
                  <a:lnTo>
                    <a:pt x="1770802" y="0"/>
                  </a:lnTo>
                  <a:lnTo>
                    <a:pt x="1770802" y="1770802"/>
                  </a:lnTo>
                  <a:lnTo>
                    <a:pt x="0" y="1770802"/>
                  </a:lnTo>
                  <a:lnTo>
                    <a:pt x="0" y="0"/>
                  </a:lnTo>
                  <a:close/>
                </a:path>
              </a:pathLst>
            </a:custGeom>
            <a:blipFill>
              <a:blip r:embed="rId4"/>
              <a:stretch>
                <a:fillRect/>
              </a:stretch>
            </a:blipFill>
          </p:spPr>
        </p:sp>
      </p:grpSp>
      <p:grpSp>
        <p:nvGrpSpPr>
          <p:cNvPr id="12" name="Group 12"/>
          <p:cNvGrpSpPr/>
          <p:nvPr/>
        </p:nvGrpSpPr>
        <p:grpSpPr>
          <a:xfrm>
            <a:off x="-1224334" y="8161274"/>
            <a:ext cx="20736668" cy="2125726"/>
            <a:chOff x="0" y="0"/>
            <a:chExt cx="4732392" cy="485120"/>
          </a:xfrm>
        </p:grpSpPr>
        <p:sp>
          <p:nvSpPr>
            <p:cNvPr id="13" name="Freeform 13"/>
            <p:cNvSpPr/>
            <p:nvPr/>
          </p:nvSpPr>
          <p:spPr>
            <a:xfrm>
              <a:off x="0" y="0"/>
              <a:ext cx="4732392" cy="485120"/>
            </a:xfrm>
            <a:custGeom>
              <a:avLst/>
              <a:gdLst/>
              <a:ahLst/>
              <a:cxnLst/>
              <a:rect l="l" t="t" r="r" b="b"/>
              <a:pathLst>
                <a:path w="4732392" h="485120">
                  <a:moveTo>
                    <a:pt x="4529192" y="0"/>
                  </a:moveTo>
                  <a:lnTo>
                    <a:pt x="0" y="0"/>
                  </a:lnTo>
                  <a:lnTo>
                    <a:pt x="203200" y="485120"/>
                  </a:lnTo>
                  <a:lnTo>
                    <a:pt x="4732392" y="485120"/>
                  </a:lnTo>
                  <a:lnTo>
                    <a:pt x="4529192" y="0"/>
                  </a:lnTo>
                  <a:close/>
                </a:path>
              </a:pathLst>
            </a:custGeom>
            <a:solidFill>
              <a:srgbClr val="144158"/>
            </a:solidFill>
          </p:spPr>
        </p:sp>
        <p:sp>
          <p:nvSpPr>
            <p:cNvPr id="14" name="TextBox 14"/>
            <p:cNvSpPr txBox="1"/>
            <p:nvPr/>
          </p:nvSpPr>
          <p:spPr>
            <a:xfrm>
              <a:off x="101600" y="-38100"/>
              <a:ext cx="4529192" cy="52322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57275" y="2717336"/>
            <a:ext cx="16016340" cy="3790189"/>
          </a:xfrm>
          <a:prstGeom prst="rect">
            <a:avLst/>
          </a:prstGeom>
        </p:spPr>
        <p:txBody>
          <a:bodyPr lIns="0" tIns="0" rIns="0" bIns="0" rtlCol="0" anchor="t">
            <a:spAutoFit/>
          </a:bodyPr>
          <a:lstStyle/>
          <a:p>
            <a:pPr algn="ctr">
              <a:lnSpc>
                <a:spcPts val="7295"/>
              </a:lnSpc>
            </a:pPr>
            <a:r>
              <a:rPr lang="en-US" sz="5699" b="1">
                <a:solidFill>
                  <a:srgbClr val="002C4F"/>
                </a:solidFill>
                <a:latin typeface="Times New Roman Bold"/>
                <a:ea typeface="Times New Roman Bold"/>
                <a:cs typeface="Times New Roman Bold"/>
                <a:sym typeface="Times New Roman Bold"/>
              </a:rPr>
              <a:t>PREDIKSI PRODUKSI GULA DI INDONESIA MENGGUNAKAN MODEL </a:t>
            </a:r>
            <a:r>
              <a:rPr lang="en-US" sz="5699" b="1" i="1">
                <a:solidFill>
                  <a:srgbClr val="002C4F"/>
                </a:solidFill>
                <a:latin typeface="Times New Roman Bold Italics"/>
                <a:ea typeface="Times New Roman Bold Italics"/>
                <a:cs typeface="Times New Roman Bold Italics"/>
                <a:sym typeface="Times New Roman Bold Italics"/>
              </a:rPr>
              <a:t>AUTOREGRESSIVE INTEGRAED MOVING AVERAGE </a:t>
            </a:r>
            <a:r>
              <a:rPr lang="en-US" sz="5699" b="1">
                <a:solidFill>
                  <a:srgbClr val="002C4F"/>
                </a:solidFill>
                <a:latin typeface="Times New Roman Bold"/>
                <a:ea typeface="Times New Roman Bold"/>
                <a:cs typeface="Times New Roman Bold"/>
                <a:sym typeface="Times New Roman Bold"/>
              </a:rPr>
              <a:t>(SARIMA)</a:t>
            </a:r>
          </a:p>
        </p:txBody>
      </p:sp>
      <p:sp>
        <p:nvSpPr>
          <p:cNvPr id="16" name="TextBox 16"/>
          <p:cNvSpPr txBox="1"/>
          <p:nvPr/>
        </p:nvSpPr>
        <p:spPr>
          <a:xfrm>
            <a:off x="490746" y="8262672"/>
            <a:ext cx="17617490" cy="1829331"/>
          </a:xfrm>
          <a:prstGeom prst="rect">
            <a:avLst/>
          </a:prstGeom>
        </p:spPr>
        <p:txBody>
          <a:bodyPr lIns="0" tIns="0" rIns="0" bIns="0" rtlCol="0" anchor="t">
            <a:spAutoFit/>
          </a:bodyPr>
          <a:lstStyle/>
          <a:p>
            <a:pPr algn="ctr">
              <a:lnSpc>
                <a:spcPts val="5075"/>
              </a:lnSpc>
            </a:pPr>
            <a:r>
              <a:rPr lang="en-US" sz="3599" b="1">
                <a:solidFill>
                  <a:srgbClr val="FFFFFF"/>
                </a:solidFill>
                <a:latin typeface="Times New Roman Bold"/>
                <a:ea typeface="Times New Roman Bold"/>
                <a:cs typeface="Times New Roman Bold"/>
                <a:sym typeface="Times New Roman Bold"/>
              </a:rPr>
              <a:t>PROGRAM STUDI SAINS DATA FAKULTAS SAINS</a:t>
            </a:r>
          </a:p>
          <a:p>
            <a:pPr algn="ctr">
              <a:lnSpc>
                <a:spcPts val="5075"/>
              </a:lnSpc>
            </a:pPr>
            <a:r>
              <a:rPr lang="en-US" sz="3599" b="1">
                <a:solidFill>
                  <a:srgbClr val="FFFFFF"/>
                </a:solidFill>
                <a:latin typeface="Times New Roman Bold"/>
                <a:ea typeface="Times New Roman Bold"/>
                <a:cs typeface="Times New Roman Bold"/>
                <a:sym typeface="Times New Roman Bold"/>
              </a:rPr>
              <a:t>INSTITUT TEKNOLOGI SUMATERA </a:t>
            </a:r>
          </a:p>
          <a:p>
            <a:pPr algn="ctr">
              <a:lnSpc>
                <a:spcPts val="3947"/>
              </a:lnSpc>
            </a:pPr>
            <a:r>
              <a:rPr lang="en-US" sz="2799" b="1">
                <a:solidFill>
                  <a:srgbClr val="FFFFFF"/>
                </a:solidFill>
                <a:latin typeface="Times New Roman Bold"/>
                <a:ea typeface="Times New Roman Bold"/>
                <a:cs typeface="Times New Roman Bold"/>
                <a:sym typeface="Times New Roman Bold"/>
              </a:rPr>
              <a:t>TAHUN 2024</a:t>
            </a:r>
          </a:p>
        </p:txBody>
      </p:sp>
      <p:sp>
        <p:nvSpPr>
          <p:cNvPr id="17" name="TextBox 17"/>
          <p:cNvSpPr txBox="1"/>
          <p:nvPr/>
        </p:nvSpPr>
        <p:spPr>
          <a:xfrm>
            <a:off x="289884" y="6649269"/>
            <a:ext cx="17617490" cy="1065608"/>
          </a:xfrm>
          <a:prstGeom prst="rect">
            <a:avLst/>
          </a:prstGeom>
        </p:spPr>
        <p:txBody>
          <a:bodyPr lIns="0" tIns="0" rIns="0" bIns="0" rtlCol="0" anchor="t">
            <a:spAutoFit/>
          </a:bodyPr>
          <a:lstStyle/>
          <a:p>
            <a:pPr algn="ctr">
              <a:lnSpc>
                <a:spcPts val="4088"/>
              </a:lnSpc>
            </a:pPr>
            <a:r>
              <a:rPr lang="en-US" sz="2899" b="1">
                <a:solidFill>
                  <a:srgbClr val="000000"/>
                </a:solidFill>
                <a:latin typeface="Times New Roman Bold"/>
                <a:ea typeface="Times New Roman Bold"/>
                <a:cs typeface="Times New Roman Bold"/>
                <a:sym typeface="Times New Roman Bold"/>
              </a:rPr>
              <a:t>Disusun Oleh:</a:t>
            </a:r>
          </a:p>
          <a:p>
            <a:pPr algn="ctr">
              <a:lnSpc>
                <a:spcPts val="4088"/>
              </a:lnSpc>
            </a:pPr>
            <a:r>
              <a:rPr lang="en-US" sz="2899" b="1">
                <a:solidFill>
                  <a:srgbClr val="000000"/>
                </a:solidFill>
                <a:latin typeface="Times New Roman Bold"/>
                <a:ea typeface="Times New Roman Bold"/>
                <a:cs typeface="Times New Roman Bold"/>
                <a:sym typeface="Times New Roman Bold"/>
              </a:rPr>
              <a:t>KELOMPOK 7 ADW 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589027">
            <a:off x="-2473845" y="8204909"/>
            <a:ext cx="4947690" cy="3086100"/>
            <a:chOff x="0" y="0"/>
            <a:chExt cx="1303095" cy="812800"/>
          </a:xfrm>
        </p:grpSpPr>
        <p:sp>
          <p:nvSpPr>
            <p:cNvPr id="3" name="Freeform 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4" name="TextBox 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35906" y="9154707"/>
            <a:ext cx="14144497" cy="1186504"/>
            <a:chOff x="0" y="0"/>
            <a:chExt cx="1527407" cy="128126"/>
          </a:xfrm>
        </p:grpSpPr>
        <p:sp>
          <p:nvSpPr>
            <p:cNvPr id="6" name="Freeform 6"/>
            <p:cNvSpPr/>
            <p:nvPr/>
          </p:nvSpPr>
          <p:spPr>
            <a:xfrm>
              <a:off x="0" y="0"/>
              <a:ext cx="1527407" cy="128126"/>
            </a:xfrm>
            <a:custGeom>
              <a:avLst/>
              <a:gdLst/>
              <a:ahLst/>
              <a:cxnLst/>
              <a:rect l="l" t="t" r="r" b="b"/>
              <a:pathLst>
                <a:path w="1527407" h="128126">
                  <a:moveTo>
                    <a:pt x="1324207" y="0"/>
                  </a:moveTo>
                  <a:lnTo>
                    <a:pt x="0" y="0"/>
                  </a:lnTo>
                  <a:lnTo>
                    <a:pt x="203200" y="128126"/>
                  </a:lnTo>
                  <a:lnTo>
                    <a:pt x="1527407" y="128126"/>
                  </a:lnTo>
                  <a:lnTo>
                    <a:pt x="1324207" y="0"/>
                  </a:lnTo>
                  <a:close/>
                </a:path>
              </a:pathLst>
            </a:custGeom>
            <a:solidFill>
              <a:srgbClr val="BFA046"/>
            </a:solidFill>
          </p:spPr>
        </p:sp>
        <p:sp>
          <p:nvSpPr>
            <p:cNvPr id="7" name="TextBox 7"/>
            <p:cNvSpPr txBox="1"/>
            <p:nvPr/>
          </p:nvSpPr>
          <p:spPr>
            <a:xfrm>
              <a:off x="101600" y="-38100"/>
              <a:ext cx="1324207" cy="16622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649855" y="9575641"/>
            <a:ext cx="14144497" cy="1340390"/>
            <a:chOff x="0" y="0"/>
            <a:chExt cx="1527407" cy="144743"/>
          </a:xfrm>
        </p:grpSpPr>
        <p:sp>
          <p:nvSpPr>
            <p:cNvPr id="9" name="Freeform 9"/>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0" name="TextBox 10"/>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589027">
            <a:off x="15814155" y="-868118"/>
            <a:ext cx="4947690" cy="3086100"/>
            <a:chOff x="0" y="0"/>
            <a:chExt cx="1303095" cy="812800"/>
          </a:xfrm>
        </p:grpSpPr>
        <p:sp>
          <p:nvSpPr>
            <p:cNvPr id="12" name="Freeform 12"/>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3" name="TextBox 13"/>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818405" y="-292640"/>
            <a:ext cx="14144497" cy="1340390"/>
            <a:chOff x="0" y="0"/>
            <a:chExt cx="1527407" cy="144743"/>
          </a:xfrm>
        </p:grpSpPr>
        <p:sp>
          <p:nvSpPr>
            <p:cNvPr id="15" name="Freeform 15"/>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6" name="TextBox 16"/>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044319" y="-670195"/>
            <a:ext cx="14144497" cy="1340390"/>
            <a:chOff x="0" y="0"/>
            <a:chExt cx="1527407" cy="144743"/>
          </a:xfrm>
        </p:grpSpPr>
        <p:sp>
          <p:nvSpPr>
            <p:cNvPr id="18" name="Freeform 18"/>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9" name="TextBox 19"/>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830010" y="3803110"/>
            <a:ext cx="25234333" cy="2822564"/>
            <a:chOff x="0" y="0"/>
            <a:chExt cx="2724954" cy="304797"/>
          </a:xfrm>
        </p:grpSpPr>
        <p:sp>
          <p:nvSpPr>
            <p:cNvPr id="21" name="Freeform 21"/>
            <p:cNvSpPr/>
            <p:nvPr/>
          </p:nvSpPr>
          <p:spPr>
            <a:xfrm>
              <a:off x="0" y="0"/>
              <a:ext cx="2724954" cy="304797"/>
            </a:xfrm>
            <a:custGeom>
              <a:avLst/>
              <a:gdLst/>
              <a:ahLst/>
              <a:cxnLst/>
              <a:rect l="l" t="t" r="r" b="b"/>
              <a:pathLst>
                <a:path w="2724954" h="304797">
                  <a:moveTo>
                    <a:pt x="2521754" y="0"/>
                  </a:moveTo>
                  <a:lnTo>
                    <a:pt x="0" y="0"/>
                  </a:lnTo>
                  <a:lnTo>
                    <a:pt x="203200" y="304797"/>
                  </a:lnTo>
                  <a:lnTo>
                    <a:pt x="2724954" y="304797"/>
                  </a:lnTo>
                  <a:lnTo>
                    <a:pt x="2521754" y="0"/>
                  </a:lnTo>
                  <a:close/>
                </a:path>
              </a:pathLst>
            </a:custGeom>
            <a:solidFill>
              <a:srgbClr val="144158"/>
            </a:solidFill>
          </p:spPr>
        </p:sp>
        <p:sp>
          <p:nvSpPr>
            <p:cNvPr id="22" name="TextBox 22"/>
            <p:cNvSpPr txBox="1"/>
            <p:nvPr/>
          </p:nvSpPr>
          <p:spPr>
            <a:xfrm>
              <a:off x="101600" y="-38100"/>
              <a:ext cx="2521754" cy="34289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838319" y="2261456"/>
            <a:ext cx="4823132" cy="5764088"/>
            <a:chOff x="0" y="0"/>
            <a:chExt cx="747229" cy="893008"/>
          </a:xfrm>
        </p:grpSpPr>
        <p:sp>
          <p:nvSpPr>
            <p:cNvPr id="24" name="Freeform 24"/>
            <p:cNvSpPr/>
            <p:nvPr/>
          </p:nvSpPr>
          <p:spPr>
            <a:xfrm>
              <a:off x="0" y="0"/>
              <a:ext cx="747229" cy="893008"/>
            </a:xfrm>
            <a:custGeom>
              <a:avLst/>
              <a:gdLst/>
              <a:ahLst/>
              <a:cxnLst/>
              <a:rect l="l" t="t" r="r" b="b"/>
              <a:pathLst>
                <a:path w="747229" h="893008">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2"/>
              <a:stretch>
                <a:fillRect l="-63278" r="-63278"/>
              </a:stretch>
            </a:blipFill>
          </p:spPr>
        </p:sp>
      </p:grpSp>
      <p:sp>
        <p:nvSpPr>
          <p:cNvPr id="25" name="TextBox 25"/>
          <p:cNvSpPr txBox="1"/>
          <p:nvPr/>
        </p:nvSpPr>
        <p:spPr>
          <a:xfrm>
            <a:off x="1213972" y="4018686"/>
            <a:ext cx="11066939" cy="2210436"/>
          </a:xfrm>
          <a:prstGeom prst="rect">
            <a:avLst/>
          </a:prstGeom>
        </p:spPr>
        <p:txBody>
          <a:bodyPr lIns="0" tIns="0" rIns="0" bIns="0" rtlCol="0" anchor="t">
            <a:spAutoFit/>
          </a:bodyPr>
          <a:lstStyle/>
          <a:p>
            <a:pPr algn="ctr">
              <a:lnSpc>
                <a:spcPts val="8319"/>
              </a:lnSpc>
            </a:pPr>
            <a:r>
              <a:rPr lang="en-US" sz="6499" b="1">
                <a:solidFill>
                  <a:srgbClr val="F6FCFB"/>
                </a:solidFill>
                <a:latin typeface="Times New Roman Bold"/>
                <a:ea typeface="Times New Roman Bold"/>
                <a:cs typeface="Times New Roman Bold"/>
                <a:sym typeface="Times New Roman Bold"/>
              </a:rPr>
              <a:t>HASIL DAN </a:t>
            </a:r>
          </a:p>
          <a:p>
            <a:pPr algn="ctr">
              <a:lnSpc>
                <a:spcPts val="8319"/>
              </a:lnSpc>
            </a:pPr>
            <a:r>
              <a:rPr lang="en-US" sz="6499" b="1">
                <a:solidFill>
                  <a:srgbClr val="F6FCFB"/>
                </a:solidFill>
                <a:latin typeface="Times New Roman Bold"/>
                <a:ea typeface="Times New Roman Bold"/>
                <a:cs typeface="Times New Roman Bold"/>
                <a:sym typeface="Times New Roman Bold"/>
              </a:rPr>
              <a:t>PEMBAHASAN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844" y="9525753"/>
            <a:ext cx="19356844" cy="761247"/>
            <a:chOff x="0" y="0"/>
            <a:chExt cx="4417497" cy="173727"/>
          </a:xfrm>
        </p:grpSpPr>
        <p:sp>
          <p:nvSpPr>
            <p:cNvPr id="3" name="Freeform 3"/>
            <p:cNvSpPr/>
            <p:nvPr/>
          </p:nvSpPr>
          <p:spPr>
            <a:xfrm>
              <a:off x="0" y="0"/>
              <a:ext cx="4417497" cy="173727"/>
            </a:xfrm>
            <a:custGeom>
              <a:avLst/>
              <a:gdLst/>
              <a:ahLst/>
              <a:cxnLst/>
              <a:rect l="l" t="t" r="r" b="b"/>
              <a:pathLst>
                <a:path w="4417497" h="173727">
                  <a:moveTo>
                    <a:pt x="4214297" y="0"/>
                  </a:moveTo>
                  <a:lnTo>
                    <a:pt x="0" y="0"/>
                  </a:lnTo>
                  <a:lnTo>
                    <a:pt x="203200" y="173727"/>
                  </a:lnTo>
                  <a:lnTo>
                    <a:pt x="4417497" y="173727"/>
                  </a:lnTo>
                  <a:lnTo>
                    <a:pt x="4214297" y="0"/>
                  </a:lnTo>
                  <a:close/>
                </a:path>
              </a:pathLst>
            </a:custGeom>
            <a:solidFill>
              <a:srgbClr val="144158"/>
            </a:solidFill>
          </p:spPr>
        </p:sp>
        <p:sp>
          <p:nvSpPr>
            <p:cNvPr id="4" name="TextBox 4"/>
            <p:cNvSpPr txBox="1"/>
            <p:nvPr/>
          </p:nvSpPr>
          <p:spPr>
            <a:xfrm>
              <a:off x="101600" y="-38100"/>
              <a:ext cx="4214297" cy="2118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482642" y="9525753"/>
            <a:ext cx="9642517" cy="1371229"/>
            <a:chOff x="0" y="0"/>
            <a:chExt cx="811468" cy="115396"/>
          </a:xfrm>
        </p:grpSpPr>
        <p:sp>
          <p:nvSpPr>
            <p:cNvPr id="6" name="Freeform 6"/>
            <p:cNvSpPr/>
            <p:nvPr/>
          </p:nvSpPr>
          <p:spPr>
            <a:xfrm>
              <a:off x="0" y="0"/>
              <a:ext cx="811468" cy="115396"/>
            </a:xfrm>
            <a:custGeom>
              <a:avLst/>
              <a:gdLst/>
              <a:ahLst/>
              <a:cxnLst/>
              <a:rect l="l" t="t" r="r" b="b"/>
              <a:pathLst>
                <a:path w="811468" h="115396">
                  <a:moveTo>
                    <a:pt x="608268" y="0"/>
                  </a:moveTo>
                  <a:lnTo>
                    <a:pt x="0" y="0"/>
                  </a:lnTo>
                  <a:lnTo>
                    <a:pt x="203200" y="115396"/>
                  </a:lnTo>
                  <a:lnTo>
                    <a:pt x="811468" y="115396"/>
                  </a:lnTo>
                  <a:lnTo>
                    <a:pt x="608268" y="0"/>
                  </a:lnTo>
                  <a:close/>
                </a:path>
              </a:pathLst>
            </a:custGeom>
            <a:solidFill>
              <a:srgbClr val="BFA046"/>
            </a:solidFill>
          </p:spPr>
        </p:sp>
        <p:sp>
          <p:nvSpPr>
            <p:cNvPr id="7" name="TextBox 7"/>
            <p:cNvSpPr txBox="1"/>
            <p:nvPr/>
          </p:nvSpPr>
          <p:spPr>
            <a:xfrm>
              <a:off x="101600" y="-38100"/>
              <a:ext cx="608268" cy="1534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589027">
            <a:off x="16663914" y="-965268"/>
            <a:ext cx="4570576" cy="2850877"/>
            <a:chOff x="0" y="0"/>
            <a:chExt cx="1303095" cy="812800"/>
          </a:xfrm>
        </p:grpSpPr>
        <p:sp>
          <p:nvSpPr>
            <p:cNvPr id="9" name="Freeform 9"/>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0" name="TextBox 10"/>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896500" y="-433653"/>
            <a:ext cx="13066402" cy="1238225"/>
            <a:chOff x="0" y="0"/>
            <a:chExt cx="1527407" cy="144743"/>
          </a:xfrm>
        </p:grpSpPr>
        <p:sp>
          <p:nvSpPr>
            <p:cNvPr id="12" name="Freeform 12"/>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3" name="TextBox 13"/>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166351" y="10181"/>
            <a:ext cx="4935870" cy="619684"/>
            <a:chOff x="0" y="0"/>
            <a:chExt cx="1219374" cy="153089"/>
          </a:xfrm>
        </p:grpSpPr>
        <p:sp>
          <p:nvSpPr>
            <p:cNvPr id="15" name="Freeform 15"/>
            <p:cNvSpPr/>
            <p:nvPr/>
          </p:nvSpPr>
          <p:spPr>
            <a:xfrm>
              <a:off x="0" y="0"/>
              <a:ext cx="1219374" cy="153089"/>
            </a:xfrm>
            <a:custGeom>
              <a:avLst/>
              <a:gdLst/>
              <a:ahLst/>
              <a:cxnLst/>
              <a:rect l="l" t="t" r="r" b="b"/>
              <a:pathLst>
                <a:path w="1219374" h="153089">
                  <a:moveTo>
                    <a:pt x="1016174" y="0"/>
                  </a:moveTo>
                  <a:lnTo>
                    <a:pt x="0" y="0"/>
                  </a:lnTo>
                  <a:lnTo>
                    <a:pt x="203200" y="153089"/>
                  </a:lnTo>
                  <a:lnTo>
                    <a:pt x="1219374" y="153089"/>
                  </a:lnTo>
                  <a:lnTo>
                    <a:pt x="1016174" y="0"/>
                  </a:lnTo>
                  <a:close/>
                </a:path>
              </a:pathLst>
            </a:custGeom>
            <a:solidFill>
              <a:srgbClr val="144158"/>
            </a:solidFill>
          </p:spPr>
        </p:sp>
        <p:sp>
          <p:nvSpPr>
            <p:cNvPr id="16" name="TextBox 16"/>
            <p:cNvSpPr txBox="1"/>
            <p:nvPr/>
          </p:nvSpPr>
          <p:spPr>
            <a:xfrm>
              <a:off x="101600" y="-38100"/>
              <a:ext cx="1016174" cy="19118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232147" y="320023"/>
            <a:ext cx="5740148" cy="1049694"/>
            <a:chOff x="0" y="0"/>
            <a:chExt cx="1511808" cy="276463"/>
          </a:xfrm>
        </p:grpSpPr>
        <p:sp>
          <p:nvSpPr>
            <p:cNvPr id="18" name="Freeform 18"/>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19" name="TextBox 19"/>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737569" y="371556"/>
            <a:ext cx="4729302" cy="946628"/>
            <a:chOff x="0" y="0"/>
            <a:chExt cx="6305736" cy="1262171"/>
          </a:xfrm>
        </p:grpSpPr>
        <p:sp>
          <p:nvSpPr>
            <p:cNvPr id="21" name="Freeform 21"/>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22" name="Freeform 22"/>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23" name="Freeform 23"/>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sp>
        <p:nvSpPr>
          <p:cNvPr id="24" name="Freeform 24"/>
          <p:cNvSpPr/>
          <p:nvPr/>
        </p:nvSpPr>
        <p:spPr>
          <a:xfrm>
            <a:off x="8609578" y="2402060"/>
            <a:ext cx="8534292" cy="6091351"/>
          </a:xfrm>
          <a:custGeom>
            <a:avLst/>
            <a:gdLst/>
            <a:ahLst/>
            <a:cxnLst/>
            <a:rect l="l" t="t" r="r" b="b"/>
            <a:pathLst>
              <a:path w="8534292" h="6091351">
                <a:moveTo>
                  <a:pt x="0" y="0"/>
                </a:moveTo>
                <a:lnTo>
                  <a:pt x="8534292" y="0"/>
                </a:lnTo>
                <a:lnTo>
                  <a:pt x="8534292" y="6091350"/>
                </a:lnTo>
                <a:lnTo>
                  <a:pt x="0" y="6091350"/>
                </a:lnTo>
                <a:lnTo>
                  <a:pt x="0" y="0"/>
                </a:lnTo>
                <a:close/>
              </a:path>
            </a:pathLst>
          </a:custGeom>
          <a:blipFill>
            <a:blip r:embed="rId5"/>
            <a:stretch>
              <a:fillRect/>
            </a:stretch>
          </a:blipFill>
          <a:ln w="9525" cap="sq">
            <a:solidFill>
              <a:srgbClr val="000000"/>
            </a:solidFill>
            <a:prstDash val="solid"/>
            <a:miter/>
          </a:ln>
        </p:spPr>
      </p:sp>
      <p:sp>
        <p:nvSpPr>
          <p:cNvPr id="25" name="TextBox 25"/>
          <p:cNvSpPr txBox="1"/>
          <p:nvPr/>
        </p:nvSpPr>
        <p:spPr>
          <a:xfrm>
            <a:off x="348902" y="9671084"/>
            <a:ext cx="12133740" cy="384860"/>
          </a:xfrm>
          <a:prstGeom prst="rect">
            <a:avLst/>
          </a:prstGeom>
        </p:spPr>
        <p:txBody>
          <a:bodyPr lIns="0" tIns="0" rIns="0" bIns="0" rtlCol="0" anchor="t">
            <a:spAutoFit/>
          </a:bodyPr>
          <a:lstStyle/>
          <a:p>
            <a:pPr algn="just">
              <a:lnSpc>
                <a:spcPts val="2819"/>
              </a:lnSpc>
            </a:pPr>
            <a:r>
              <a:rPr lang="en-US" sz="1999"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26" name="TextBox 26"/>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11</a:t>
            </a:r>
          </a:p>
        </p:txBody>
      </p:sp>
      <p:sp>
        <p:nvSpPr>
          <p:cNvPr id="27" name="TextBox 27"/>
          <p:cNvSpPr txBox="1"/>
          <p:nvPr/>
        </p:nvSpPr>
        <p:spPr>
          <a:xfrm>
            <a:off x="1028700" y="1610214"/>
            <a:ext cx="7042862" cy="982346"/>
          </a:xfrm>
          <a:prstGeom prst="rect">
            <a:avLst/>
          </a:prstGeom>
        </p:spPr>
        <p:txBody>
          <a:bodyPr lIns="0" tIns="0" rIns="0" bIns="0" rtlCol="0" anchor="t">
            <a:spAutoFit/>
          </a:bodyPr>
          <a:lstStyle/>
          <a:p>
            <a:pPr algn="l">
              <a:lnSpc>
                <a:spcPts val="7039"/>
              </a:lnSpc>
            </a:pPr>
            <a:r>
              <a:rPr lang="en-US" sz="5499" b="1">
                <a:solidFill>
                  <a:srgbClr val="144158"/>
                </a:solidFill>
                <a:latin typeface="Times New Roman Bold"/>
                <a:ea typeface="Times New Roman Bold"/>
                <a:cs typeface="Times New Roman Bold"/>
                <a:sym typeface="Times New Roman Bold"/>
              </a:rPr>
              <a:t>VISUALISASI DATA</a:t>
            </a:r>
          </a:p>
        </p:txBody>
      </p:sp>
      <p:sp>
        <p:nvSpPr>
          <p:cNvPr id="28" name="TextBox 28"/>
          <p:cNvSpPr txBox="1"/>
          <p:nvPr/>
        </p:nvSpPr>
        <p:spPr>
          <a:xfrm>
            <a:off x="1028700" y="2928937"/>
            <a:ext cx="7042862" cy="5064087"/>
          </a:xfrm>
          <a:prstGeom prst="rect">
            <a:avLst/>
          </a:prstGeom>
        </p:spPr>
        <p:txBody>
          <a:bodyPr lIns="0" tIns="0" rIns="0" bIns="0" rtlCol="0" anchor="t">
            <a:spAutoFit/>
          </a:bodyPr>
          <a:lstStyle/>
          <a:p>
            <a:pPr algn="just">
              <a:lnSpc>
                <a:spcPts val="3665"/>
              </a:lnSpc>
            </a:pPr>
            <a:r>
              <a:rPr lang="en-US" sz="2599" b="1">
                <a:solidFill>
                  <a:srgbClr val="000000"/>
                </a:solidFill>
                <a:latin typeface="Times New Roman Bold"/>
                <a:ea typeface="Times New Roman Bold"/>
                <a:cs typeface="Times New Roman Bold"/>
                <a:sym typeface="Times New Roman Bold"/>
              </a:rPr>
              <a:t>Gambar 2</a:t>
            </a:r>
            <a:r>
              <a:rPr lang="en-US" sz="2599">
                <a:solidFill>
                  <a:srgbClr val="000000"/>
                </a:solidFill>
                <a:latin typeface="Times New Roman"/>
                <a:ea typeface="Times New Roman"/>
                <a:cs typeface="Times New Roman"/>
                <a:sym typeface="Times New Roman"/>
              </a:rPr>
              <a:t> memperlihatkan grafik data produksi gula bulanan dari </a:t>
            </a:r>
            <a:r>
              <a:rPr lang="en-US" sz="2599" b="1">
                <a:solidFill>
                  <a:srgbClr val="D9251C"/>
                </a:solidFill>
                <a:latin typeface="Times New Roman Bold"/>
                <a:ea typeface="Times New Roman Bold"/>
                <a:cs typeface="Times New Roman Bold"/>
                <a:sym typeface="Times New Roman Bold"/>
              </a:rPr>
              <a:t>Januari 2017 hingga Desember 2022, </a:t>
            </a:r>
            <a:r>
              <a:rPr lang="en-US" sz="2599">
                <a:solidFill>
                  <a:srgbClr val="000000"/>
                </a:solidFill>
                <a:latin typeface="Times New Roman"/>
                <a:ea typeface="Times New Roman"/>
                <a:cs typeface="Times New Roman"/>
                <a:sym typeface="Times New Roman"/>
              </a:rPr>
              <a:t>dengan pola yang berulang secara konsisten, mengindikasikan adanya </a:t>
            </a:r>
            <a:r>
              <a:rPr lang="en-US" sz="2599" b="1">
                <a:solidFill>
                  <a:srgbClr val="D9251C"/>
                </a:solidFill>
                <a:latin typeface="Times New Roman Bold"/>
                <a:ea typeface="Times New Roman Bold"/>
                <a:cs typeface="Times New Roman Bold"/>
                <a:sym typeface="Times New Roman Bold"/>
              </a:rPr>
              <a:t>komponen musiman.</a:t>
            </a:r>
            <a:r>
              <a:rPr lang="en-US" sz="2599">
                <a:solidFill>
                  <a:srgbClr val="000000"/>
                </a:solidFill>
                <a:latin typeface="Times New Roman"/>
                <a:ea typeface="Times New Roman"/>
                <a:cs typeface="Times New Roman"/>
                <a:sym typeface="Times New Roman"/>
              </a:rPr>
              <a:t> Namun, grafik juga menunjukkan bahwa </a:t>
            </a:r>
            <a:r>
              <a:rPr lang="en-US" sz="2599" b="1">
                <a:solidFill>
                  <a:srgbClr val="D9251C"/>
                </a:solidFill>
                <a:latin typeface="Times New Roman Bold"/>
                <a:ea typeface="Times New Roman Bold"/>
                <a:cs typeface="Times New Roman Bold"/>
                <a:sym typeface="Times New Roman Bold"/>
              </a:rPr>
              <a:t>data tidak stasioner,</a:t>
            </a:r>
            <a:r>
              <a:rPr lang="en-US" sz="2599">
                <a:solidFill>
                  <a:srgbClr val="000000"/>
                </a:solidFill>
                <a:latin typeface="Times New Roman"/>
                <a:ea typeface="Times New Roman"/>
                <a:cs typeface="Times New Roman"/>
                <a:sym typeface="Times New Roman"/>
              </a:rPr>
              <a:t> sehingga diperlukan langkah </a:t>
            </a:r>
            <a:r>
              <a:rPr lang="en-US" sz="2599" b="1" i="1">
                <a:solidFill>
                  <a:srgbClr val="D9251C"/>
                </a:solidFill>
                <a:latin typeface="Times New Roman Bold Italics"/>
                <a:ea typeface="Times New Roman Bold Italics"/>
                <a:cs typeface="Times New Roman Bold Italics"/>
                <a:sym typeface="Times New Roman Bold Italics"/>
              </a:rPr>
              <a:t>differencing</a:t>
            </a:r>
            <a:r>
              <a:rPr lang="en-US" sz="2599" b="1">
                <a:solidFill>
                  <a:srgbClr val="D9251C"/>
                </a:solidFill>
                <a:latin typeface="Times New Roman Bold"/>
                <a:ea typeface="Times New Roman Bold"/>
                <a:cs typeface="Times New Roman Bold"/>
                <a:sym typeface="Times New Roman Bold"/>
              </a:rPr>
              <a:t> data untuk mencapai kestasioneran</a:t>
            </a:r>
            <a:r>
              <a:rPr lang="en-US" sz="2599">
                <a:solidFill>
                  <a:srgbClr val="000000"/>
                </a:solidFill>
                <a:latin typeface="Times New Roman"/>
                <a:ea typeface="Times New Roman"/>
                <a:cs typeface="Times New Roman"/>
                <a:sym typeface="Times New Roman"/>
              </a:rPr>
              <a:t> sebelum dilakukan pemodelan dengan SARIMA. Tahap ini penting untuk memastikan akurasi model dalam menangkap pola musiman dan tren.</a:t>
            </a:r>
          </a:p>
        </p:txBody>
      </p:sp>
      <p:sp>
        <p:nvSpPr>
          <p:cNvPr id="29" name="TextBox 29"/>
          <p:cNvSpPr txBox="1"/>
          <p:nvPr/>
        </p:nvSpPr>
        <p:spPr>
          <a:xfrm>
            <a:off x="8609578" y="8588660"/>
            <a:ext cx="8557802" cy="384810"/>
          </a:xfrm>
          <a:prstGeom prst="rect">
            <a:avLst/>
          </a:prstGeom>
        </p:spPr>
        <p:txBody>
          <a:bodyPr lIns="0" tIns="0" rIns="0" bIns="0" rtlCol="0" anchor="t">
            <a:spAutoFit/>
          </a:bodyPr>
          <a:lstStyle/>
          <a:p>
            <a:pPr algn="ctr">
              <a:lnSpc>
                <a:spcPts val="2819"/>
              </a:lnSpc>
            </a:pPr>
            <a:r>
              <a:rPr lang="en-US" sz="1999" b="1">
                <a:solidFill>
                  <a:srgbClr val="000000"/>
                </a:solidFill>
                <a:latin typeface="Times New Roman Bold"/>
                <a:ea typeface="Times New Roman Bold"/>
                <a:cs typeface="Times New Roman Bold"/>
                <a:sym typeface="Times New Roman Bold"/>
              </a:rPr>
              <a:t>Gambar 2.</a:t>
            </a:r>
            <a:r>
              <a:rPr lang="en-US" sz="1999">
                <a:solidFill>
                  <a:srgbClr val="000000"/>
                </a:solidFill>
                <a:latin typeface="Times New Roman"/>
                <a:ea typeface="Times New Roman"/>
                <a:cs typeface="Times New Roman"/>
                <a:sym typeface="Times New Roman"/>
              </a:rPr>
              <a:t> Produksi Gula di Indonesia Tahun 2017-2022</a:t>
            </a:r>
          </a:p>
        </p:txBody>
      </p:sp>
      <p:sp>
        <p:nvSpPr>
          <p:cNvPr id="30" name="AutoShape 30"/>
          <p:cNvSpPr/>
          <p:nvPr/>
        </p:nvSpPr>
        <p:spPr>
          <a:xfrm>
            <a:off x="1028700" y="2421110"/>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844" y="9525753"/>
            <a:ext cx="19356844" cy="761247"/>
            <a:chOff x="0" y="0"/>
            <a:chExt cx="4417497" cy="173727"/>
          </a:xfrm>
        </p:grpSpPr>
        <p:sp>
          <p:nvSpPr>
            <p:cNvPr id="3" name="Freeform 3"/>
            <p:cNvSpPr/>
            <p:nvPr/>
          </p:nvSpPr>
          <p:spPr>
            <a:xfrm>
              <a:off x="0" y="0"/>
              <a:ext cx="4417497" cy="173727"/>
            </a:xfrm>
            <a:custGeom>
              <a:avLst/>
              <a:gdLst/>
              <a:ahLst/>
              <a:cxnLst/>
              <a:rect l="l" t="t" r="r" b="b"/>
              <a:pathLst>
                <a:path w="4417497" h="173727">
                  <a:moveTo>
                    <a:pt x="4214297" y="0"/>
                  </a:moveTo>
                  <a:lnTo>
                    <a:pt x="0" y="0"/>
                  </a:lnTo>
                  <a:lnTo>
                    <a:pt x="203200" y="173727"/>
                  </a:lnTo>
                  <a:lnTo>
                    <a:pt x="4417497" y="173727"/>
                  </a:lnTo>
                  <a:lnTo>
                    <a:pt x="4214297" y="0"/>
                  </a:lnTo>
                  <a:close/>
                </a:path>
              </a:pathLst>
            </a:custGeom>
            <a:solidFill>
              <a:srgbClr val="144158"/>
            </a:solidFill>
          </p:spPr>
        </p:sp>
        <p:sp>
          <p:nvSpPr>
            <p:cNvPr id="4" name="TextBox 4"/>
            <p:cNvSpPr txBox="1"/>
            <p:nvPr/>
          </p:nvSpPr>
          <p:spPr>
            <a:xfrm>
              <a:off x="101600" y="-38100"/>
              <a:ext cx="4214297" cy="2118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482642" y="9525753"/>
            <a:ext cx="9642517" cy="1371229"/>
            <a:chOff x="0" y="0"/>
            <a:chExt cx="811468" cy="115396"/>
          </a:xfrm>
        </p:grpSpPr>
        <p:sp>
          <p:nvSpPr>
            <p:cNvPr id="6" name="Freeform 6"/>
            <p:cNvSpPr/>
            <p:nvPr/>
          </p:nvSpPr>
          <p:spPr>
            <a:xfrm>
              <a:off x="0" y="0"/>
              <a:ext cx="811468" cy="115396"/>
            </a:xfrm>
            <a:custGeom>
              <a:avLst/>
              <a:gdLst/>
              <a:ahLst/>
              <a:cxnLst/>
              <a:rect l="l" t="t" r="r" b="b"/>
              <a:pathLst>
                <a:path w="811468" h="115396">
                  <a:moveTo>
                    <a:pt x="608268" y="0"/>
                  </a:moveTo>
                  <a:lnTo>
                    <a:pt x="0" y="0"/>
                  </a:lnTo>
                  <a:lnTo>
                    <a:pt x="203200" y="115396"/>
                  </a:lnTo>
                  <a:lnTo>
                    <a:pt x="811468" y="115396"/>
                  </a:lnTo>
                  <a:lnTo>
                    <a:pt x="608268" y="0"/>
                  </a:lnTo>
                  <a:close/>
                </a:path>
              </a:pathLst>
            </a:custGeom>
            <a:solidFill>
              <a:srgbClr val="BFA046"/>
            </a:solidFill>
          </p:spPr>
        </p:sp>
        <p:sp>
          <p:nvSpPr>
            <p:cNvPr id="7" name="TextBox 7"/>
            <p:cNvSpPr txBox="1"/>
            <p:nvPr/>
          </p:nvSpPr>
          <p:spPr>
            <a:xfrm>
              <a:off x="101600" y="-38100"/>
              <a:ext cx="608268" cy="1534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589027">
            <a:off x="16663914" y="-965268"/>
            <a:ext cx="4570576" cy="2850877"/>
            <a:chOff x="0" y="0"/>
            <a:chExt cx="1303095" cy="812800"/>
          </a:xfrm>
        </p:grpSpPr>
        <p:sp>
          <p:nvSpPr>
            <p:cNvPr id="9" name="Freeform 9"/>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0" name="TextBox 10"/>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896500" y="-433653"/>
            <a:ext cx="13066402" cy="1238225"/>
            <a:chOff x="0" y="0"/>
            <a:chExt cx="1527407" cy="144743"/>
          </a:xfrm>
        </p:grpSpPr>
        <p:sp>
          <p:nvSpPr>
            <p:cNvPr id="12" name="Freeform 12"/>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3" name="TextBox 13"/>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166351" y="10181"/>
            <a:ext cx="4935870" cy="619684"/>
            <a:chOff x="0" y="0"/>
            <a:chExt cx="1219374" cy="153089"/>
          </a:xfrm>
        </p:grpSpPr>
        <p:sp>
          <p:nvSpPr>
            <p:cNvPr id="15" name="Freeform 15"/>
            <p:cNvSpPr/>
            <p:nvPr/>
          </p:nvSpPr>
          <p:spPr>
            <a:xfrm>
              <a:off x="0" y="0"/>
              <a:ext cx="1219374" cy="153089"/>
            </a:xfrm>
            <a:custGeom>
              <a:avLst/>
              <a:gdLst/>
              <a:ahLst/>
              <a:cxnLst/>
              <a:rect l="l" t="t" r="r" b="b"/>
              <a:pathLst>
                <a:path w="1219374" h="153089">
                  <a:moveTo>
                    <a:pt x="1016174" y="0"/>
                  </a:moveTo>
                  <a:lnTo>
                    <a:pt x="0" y="0"/>
                  </a:lnTo>
                  <a:lnTo>
                    <a:pt x="203200" y="153089"/>
                  </a:lnTo>
                  <a:lnTo>
                    <a:pt x="1219374" y="153089"/>
                  </a:lnTo>
                  <a:lnTo>
                    <a:pt x="1016174" y="0"/>
                  </a:lnTo>
                  <a:close/>
                </a:path>
              </a:pathLst>
            </a:custGeom>
            <a:solidFill>
              <a:srgbClr val="144158"/>
            </a:solidFill>
          </p:spPr>
        </p:sp>
        <p:sp>
          <p:nvSpPr>
            <p:cNvPr id="16" name="TextBox 16"/>
            <p:cNvSpPr txBox="1"/>
            <p:nvPr/>
          </p:nvSpPr>
          <p:spPr>
            <a:xfrm>
              <a:off x="101600" y="-38100"/>
              <a:ext cx="1016174" cy="19118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232147" y="320023"/>
            <a:ext cx="5740148" cy="1049694"/>
            <a:chOff x="0" y="0"/>
            <a:chExt cx="1511808" cy="276463"/>
          </a:xfrm>
        </p:grpSpPr>
        <p:sp>
          <p:nvSpPr>
            <p:cNvPr id="18" name="Freeform 18"/>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19" name="TextBox 19"/>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737569" y="371556"/>
            <a:ext cx="4729302" cy="946628"/>
            <a:chOff x="0" y="0"/>
            <a:chExt cx="6305736" cy="1262171"/>
          </a:xfrm>
        </p:grpSpPr>
        <p:sp>
          <p:nvSpPr>
            <p:cNvPr id="21" name="Freeform 21"/>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22" name="Freeform 22"/>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23" name="Freeform 23"/>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sp>
        <p:nvSpPr>
          <p:cNvPr id="24" name="Freeform 24"/>
          <p:cNvSpPr/>
          <p:nvPr/>
        </p:nvSpPr>
        <p:spPr>
          <a:xfrm>
            <a:off x="9749570" y="3712665"/>
            <a:ext cx="7981505" cy="1380393"/>
          </a:xfrm>
          <a:custGeom>
            <a:avLst/>
            <a:gdLst/>
            <a:ahLst/>
            <a:cxnLst/>
            <a:rect l="l" t="t" r="r" b="b"/>
            <a:pathLst>
              <a:path w="7981505" h="1380393">
                <a:moveTo>
                  <a:pt x="0" y="0"/>
                </a:moveTo>
                <a:lnTo>
                  <a:pt x="7981505" y="0"/>
                </a:lnTo>
                <a:lnTo>
                  <a:pt x="7981505" y="1380394"/>
                </a:lnTo>
                <a:lnTo>
                  <a:pt x="0" y="1380394"/>
                </a:lnTo>
                <a:lnTo>
                  <a:pt x="0" y="0"/>
                </a:lnTo>
                <a:close/>
              </a:path>
            </a:pathLst>
          </a:custGeom>
          <a:blipFill>
            <a:blip r:embed="rId5"/>
            <a:stretch>
              <a:fillRect/>
            </a:stretch>
          </a:blipFill>
        </p:spPr>
      </p:sp>
      <p:graphicFrame>
        <p:nvGraphicFramePr>
          <p:cNvPr id="25" name="Table 25"/>
          <p:cNvGraphicFramePr>
            <a:graphicFrameLocks noGrp="1"/>
          </p:cNvGraphicFramePr>
          <p:nvPr/>
        </p:nvGraphicFramePr>
        <p:xfrm>
          <a:off x="847676" y="6186034"/>
          <a:ext cx="7761902" cy="2393613"/>
        </p:xfrm>
        <a:graphic>
          <a:graphicData uri="http://schemas.openxmlformats.org/drawingml/2006/table">
            <a:tbl>
              <a:tblPr/>
              <a:tblGrid>
                <a:gridCol w="5572247">
                  <a:extLst>
                    <a:ext uri="{9D8B030D-6E8A-4147-A177-3AD203B41FA5}">
                      <a16:colId xmlns:a16="http://schemas.microsoft.com/office/drawing/2014/main" val="20000"/>
                    </a:ext>
                  </a:extLst>
                </a:gridCol>
                <a:gridCol w="2189655">
                  <a:extLst>
                    <a:ext uri="{9D8B030D-6E8A-4147-A177-3AD203B41FA5}">
                      <a16:colId xmlns:a16="http://schemas.microsoft.com/office/drawing/2014/main" val="20001"/>
                    </a:ext>
                  </a:extLst>
                </a:gridCol>
              </a:tblGrid>
              <a:tr h="797871">
                <a:tc>
                  <a:txBody>
                    <a:bodyPr/>
                    <a:lstStyle/>
                    <a:p>
                      <a:pPr algn="ctr">
                        <a:lnSpc>
                          <a:spcPts val="2659"/>
                        </a:lnSpc>
                        <a:defRPr/>
                      </a:pPr>
                      <a:r>
                        <a:rPr lang="en-US" sz="1899" b="1" i="1">
                          <a:solidFill>
                            <a:srgbClr val="FFFFFF"/>
                          </a:solidFill>
                          <a:latin typeface="Canva Sans Bold Italics"/>
                          <a:ea typeface="Canva Sans Bold Italics"/>
                          <a:cs typeface="Canva Sans Bold Italics"/>
                          <a:sym typeface="Canva Sans Bold Italics"/>
                        </a:rPr>
                        <a:t>Augmented Dickey-Fuller Test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A046"/>
                    </a:solidFill>
                  </a:tcPr>
                </a:tc>
                <a:tc>
                  <a:txBody>
                    <a:bodyPr/>
                    <a:lstStyle/>
                    <a:p>
                      <a:pPr algn="ctr">
                        <a:lnSpc>
                          <a:spcPts val="2659"/>
                        </a:lnSpc>
                        <a:defRPr/>
                      </a:pPr>
                      <a:r>
                        <a:rPr lang="en-US" sz="1899" b="1" i="1">
                          <a:solidFill>
                            <a:srgbClr val="FFFFFF"/>
                          </a:solidFill>
                          <a:latin typeface="Canva Sans Bold Italics"/>
                          <a:ea typeface="Canva Sans Bold Italics"/>
                          <a:cs typeface="Canva Sans Bold Italics"/>
                          <a:sym typeface="Canva Sans Bold Italics"/>
                        </a:rPr>
                        <a:t>p-value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A046"/>
                    </a:solidFill>
                  </a:tcPr>
                </a:tc>
                <a:extLst>
                  <a:ext uri="{0D108BD9-81ED-4DB2-BD59-A6C34878D82A}">
                    <a16:rowId xmlns:a16="http://schemas.microsoft.com/office/drawing/2014/main" val="10000"/>
                  </a:ext>
                </a:extLst>
              </a:tr>
              <a:tr h="797871">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Musiman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D9251C"/>
                          </a:solidFill>
                          <a:latin typeface="Canva Sans Bold"/>
                          <a:ea typeface="Canva Sans Bold"/>
                          <a:cs typeface="Canva Sans Bold"/>
                          <a:sym typeface="Canva Sans Bold"/>
                        </a:rPr>
                        <a:t>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7871">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Non-Musiman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D9251C"/>
                          </a:solidFill>
                          <a:latin typeface="Canva Sans Bold"/>
                          <a:ea typeface="Canva Sans Bold"/>
                          <a:cs typeface="Canva Sans Bold"/>
                          <a:sym typeface="Canva Sans Bold"/>
                        </a:rPr>
                        <a:t>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6" name="TextBox 26"/>
          <p:cNvSpPr txBox="1"/>
          <p:nvPr/>
        </p:nvSpPr>
        <p:spPr>
          <a:xfrm>
            <a:off x="348902" y="9671084"/>
            <a:ext cx="12133740" cy="384860"/>
          </a:xfrm>
          <a:prstGeom prst="rect">
            <a:avLst/>
          </a:prstGeom>
        </p:spPr>
        <p:txBody>
          <a:bodyPr lIns="0" tIns="0" rIns="0" bIns="0" rtlCol="0" anchor="t">
            <a:spAutoFit/>
          </a:bodyPr>
          <a:lstStyle/>
          <a:p>
            <a:pPr algn="just">
              <a:lnSpc>
                <a:spcPts val="2819"/>
              </a:lnSpc>
            </a:pPr>
            <a:r>
              <a:rPr lang="en-US" sz="1999"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27" name="TextBox 27"/>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12</a:t>
            </a:r>
          </a:p>
        </p:txBody>
      </p:sp>
      <p:sp>
        <p:nvSpPr>
          <p:cNvPr id="28" name="TextBox 28"/>
          <p:cNvSpPr txBox="1"/>
          <p:nvPr/>
        </p:nvSpPr>
        <p:spPr>
          <a:xfrm>
            <a:off x="884136" y="1389199"/>
            <a:ext cx="8865434" cy="982346"/>
          </a:xfrm>
          <a:prstGeom prst="rect">
            <a:avLst/>
          </a:prstGeom>
        </p:spPr>
        <p:txBody>
          <a:bodyPr lIns="0" tIns="0" rIns="0" bIns="0" rtlCol="0" anchor="t">
            <a:spAutoFit/>
          </a:bodyPr>
          <a:lstStyle/>
          <a:p>
            <a:pPr algn="l">
              <a:lnSpc>
                <a:spcPts val="7039"/>
              </a:lnSpc>
            </a:pPr>
            <a:r>
              <a:rPr lang="en-US" sz="5499" b="1">
                <a:solidFill>
                  <a:srgbClr val="144158"/>
                </a:solidFill>
                <a:latin typeface="Times New Roman Bold"/>
                <a:ea typeface="Times New Roman Bold"/>
                <a:cs typeface="Times New Roman Bold"/>
                <a:sym typeface="Times New Roman Bold"/>
              </a:rPr>
              <a:t>STASIONERITAS DATA</a:t>
            </a:r>
          </a:p>
        </p:txBody>
      </p:sp>
      <p:sp>
        <p:nvSpPr>
          <p:cNvPr id="29" name="TextBox 29"/>
          <p:cNvSpPr txBox="1"/>
          <p:nvPr/>
        </p:nvSpPr>
        <p:spPr>
          <a:xfrm>
            <a:off x="869976" y="2939235"/>
            <a:ext cx="7717301" cy="802005"/>
          </a:xfrm>
          <a:prstGeom prst="rect">
            <a:avLst/>
          </a:prstGeom>
        </p:spPr>
        <p:txBody>
          <a:bodyPr lIns="0" tIns="0" rIns="0" bIns="0" rtlCol="0" anchor="t">
            <a:spAutoFit/>
          </a:bodyPr>
          <a:lstStyle/>
          <a:p>
            <a:pPr algn="l">
              <a:lnSpc>
                <a:spcPts val="5760"/>
              </a:lnSpc>
            </a:pPr>
            <a:r>
              <a:rPr lang="en-US" sz="4500" b="1" i="1" u="sng">
                <a:solidFill>
                  <a:srgbClr val="144158"/>
                </a:solidFill>
                <a:latin typeface="Times New Roman Bold Italics"/>
                <a:ea typeface="Times New Roman Bold Italics"/>
                <a:cs typeface="Times New Roman Bold Italics"/>
                <a:sym typeface="Times New Roman Bold Italics"/>
              </a:rPr>
              <a:t>Differencing</a:t>
            </a:r>
            <a:r>
              <a:rPr lang="en-US" sz="4500" b="1" u="sng">
                <a:solidFill>
                  <a:srgbClr val="144158"/>
                </a:solidFill>
                <a:latin typeface="Times New Roman Bold"/>
                <a:ea typeface="Times New Roman Bold"/>
                <a:cs typeface="Times New Roman Bold"/>
                <a:sym typeface="Times New Roman Bold"/>
              </a:rPr>
              <a:t> (d=1)</a:t>
            </a:r>
          </a:p>
        </p:txBody>
      </p:sp>
      <p:sp>
        <p:nvSpPr>
          <p:cNvPr id="30" name="TextBox 30"/>
          <p:cNvSpPr txBox="1"/>
          <p:nvPr/>
        </p:nvSpPr>
        <p:spPr>
          <a:xfrm>
            <a:off x="9757711" y="5474497"/>
            <a:ext cx="7546190" cy="3105150"/>
          </a:xfrm>
          <a:prstGeom prst="rect">
            <a:avLst/>
          </a:prstGeom>
        </p:spPr>
        <p:txBody>
          <a:bodyPr lIns="0" tIns="0" rIns="0" bIns="0" rtlCol="0" anchor="t">
            <a:spAutoFit/>
          </a:bodyPr>
          <a:lstStyle/>
          <a:p>
            <a:pPr algn="just">
              <a:lnSpc>
                <a:spcPts val="3524"/>
              </a:lnSpc>
            </a:pPr>
            <a:r>
              <a:rPr lang="en-US" sz="2499">
                <a:solidFill>
                  <a:srgbClr val="000000"/>
                </a:solidFill>
                <a:latin typeface="Times New Roman"/>
                <a:ea typeface="Times New Roman"/>
                <a:cs typeface="Times New Roman"/>
                <a:sym typeface="Times New Roman"/>
              </a:rPr>
              <a:t>Berdasarkan hasil uji kestasioneran, diperoleh </a:t>
            </a:r>
            <a:r>
              <a:rPr lang="en-US" sz="2499" b="1" i="1">
                <a:solidFill>
                  <a:srgbClr val="D9251C"/>
                </a:solidFill>
                <a:latin typeface="Times New Roman Bold Italics"/>
                <a:ea typeface="Times New Roman Bold Italics"/>
                <a:cs typeface="Times New Roman Bold Italics"/>
                <a:sym typeface="Times New Roman Bold Italics"/>
              </a:rPr>
              <a:t>p-value</a:t>
            </a:r>
            <a:r>
              <a:rPr lang="en-US" sz="2499" b="1">
                <a:solidFill>
                  <a:srgbClr val="D9251C"/>
                </a:solidFill>
                <a:latin typeface="Times New Roman Bold"/>
                <a:ea typeface="Times New Roman Bold"/>
                <a:cs typeface="Times New Roman Bold"/>
                <a:sym typeface="Times New Roman Bold"/>
              </a:rPr>
              <a:t> sebesar 0.01</a:t>
            </a:r>
            <a:r>
              <a:rPr lang="en-US" sz="2499">
                <a:solidFill>
                  <a:srgbClr val="000000"/>
                </a:solidFill>
                <a:latin typeface="Times New Roman"/>
                <a:ea typeface="Times New Roman"/>
                <a:cs typeface="Times New Roman"/>
                <a:sym typeface="Times New Roman"/>
              </a:rPr>
              <a:t> yang </a:t>
            </a:r>
            <a:r>
              <a:rPr lang="en-US" sz="2499" b="1">
                <a:solidFill>
                  <a:srgbClr val="D9251C"/>
                </a:solidFill>
                <a:latin typeface="Times New Roman Bold"/>
                <a:ea typeface="Times New Roman Bold"/>
                <a:cs typeface="Times New Roman Bold"/>
                <a:sym typeface="Times New Roman Bold"/>
              </a:rPr>
              <a:t>lebih kecil dari 0.05.</a:t>
            </a:r>
            <a:r>
              <a:rPr lang="en-US" sz="2499">
                <a:solidFill>
                  <a:srgbClr val="000000"/>
                </a:solidFill>
                <a:latin typeface="Times New Roman"/>
                <a:ea typeface="Times New Roman"/>
                <a:cs typeface="Times New Roman"/>
                <a:sym typeface="Times New Roman"/>
              </a:rPr>
              <a:t> Oleh karena itu, </a:t>
            </a:r>
            <a:r>
              <a:rPr lang="en-US" sz="2499" b="1" i="1">
                <a:solidFill>
                  <a:srgbClr val="D9251C"/>
                </a:solidFill>
                <a:latin typeface="Times New Roman Bold Italics"/>
                <a:ea typeface="Times New Roman Bold Italics"/>
                <a:cs typeface="Times New Roman Bold Italics"/>
                <a:sym typeface="Times New Roman Bold Italics"/>
              </a:rPr>
              <a:t>H0 ditolak</a:t>
            </a:r>
            <a:r>
              <a:rPr lang="en-US" sz="2499">
                <a:solidFill>
                  <a:srgbClr val="000000"/>
                </a:solidFill>
                <a:latin typeface="Times New Roman"/>
                <a:ea typeface="Times New Roman"/>
                <a:cs typeface="Times New Roman"/>
                <a:sym typeface="Times New Roman"/>
              </a:rPr>
              <a:t>, yang berarti </a:t>
            </a:r>
            <a:r>
              <a:rPr lang="en-US" sz="2499" b="1">
                <a:solidFill>
                  <a:srgbClr val="D9251C"/>
                </a:solidFill>
                <a:latin typeface="Times New Roman Bold"/>
                <a:ea typeface="Times New Roman Bold"/>
                <a:cs typeface="Times New Roman Bold"/>
                <a:sym typeface="Times New Roman Bold"/>
              </a:rPr>
              <a:t>data sudah stasioner terhadap rata-rata setelah dilakukan satu kali differencing.</a:t>
            </a:r>
            <a:r>
              <a:rPr lang="en-US" sz="2499">
                <a:solidFill>
                  <a:srgbClr val="000000"/>
                </a:solidFill>
                <a:latin typeface="Times New Roman"/>
                <a:ea typeface="Times New Roman"/>
                <a:cs typeface="Times New Roman"/>
                <a:sym typeface="Times New Roman"/>
              </a:rPr>
              <a:t> Hal ini menunjukkan bahwa data produksi gula telah memenuhi syarat untuk dilakukan pemodelan lebih lanjut dengan metode SARIMA.</a:t>
            </a:r>
          </a:p>
        </p:txBody>
      </p:sp>
      <p:sp>
        <p:nvSpPr>
          <p:cNvPr id="31" name="TextBox 31"/>
          <p:cNvSpPr txBox="1"/>
          <p:nvPr/>
        </p:nvSpPr>
        <p:spPr>
          <a:xfrm>
            <a:off x="825376" y="5666303"/>
            <a:ext cx="7761902" cy="420370"/>
          </a:xfrm>
          <a:prstGeom prst="rect">
            <a:avLst/>
          </a:prstGeom>
        </p:spPr>
        <p:txBody>
          <a:bodyPr lIns="0" tIns="0" rIns="0" bIns="0" rtlCol="0" anchor="t">
            <a:spAutoFit/>
          </a:bodyPr>
          <a:lstStyle/>
          <a:p>
            <a:pPr algn="ctr">
              <a:lnSpc>
                <a:spcPts val="3079"/>
              </a:lnSpc>
            </a:pPr>
            <a:r>
              <a:rPr lang="en-US" sz="2199" b="1">
                <a:solidFill>
                  <a:srgbClr val="000000"/>
                </a:solidFill>
                <a:latin typeface="Times New Roman Bold"/>
                <a:ea typeface="Times New Roman Bold"/>
                <a:cs typeface="Times New Roman Bold"/>
                <a:sym typeface="Times New Roman Bold"/>
              </a:rPr>
              <a:t>Tabel 1.</a:t>
            </a:r>
            <a:r>
              <a:rPr lang="en-US" sz="2199">
                <a:solidFill>
                  <a:srgbClr val="000000"/>
                </a:solidFill>
                <a:latin typeface="Times New Roman"/>
                <a:ea typeface="Times New Roman"/>
                <a:cs typeface="Times New Roman"/>
                <a:sym typeface="Times New Roman"/>
              </a:rPr>
              <a:t> Hasil Uji ADF </a:t>
            </a:r>
            <a:r>
              <a:rPr lang="en-US" sz="2199" i="1">
                <a:solidFill>
                  <a:srgbClr val="000000"/>
                </a:solidFill>
                <a:latin typeface="Times New Roman Italics"/>
                <a:ea typeface="Times New Roman Italics"/>
                <a:cs typeface="Times New Roman Italics"/>
                <a:sym typeface="Times New Roman Italics"/>
              </a:rPr>
              <a:t>Test</a:t>
            </a:r>
            <a:r>
              <a:rPr lang="en-US" sz="2199">
                <a:solidFill>
                  <a:srgbClr val="000000"/>
                </a:solidFill>
                <a:latin typeface="Times New Roman"/>
                <a:ea typeface="Times New Roman"/>
                <a:cs typeface="Times New Roman"/>
                <a:sym typeface="Times New Roman"/>
              </a:rPr>
              <a:t> Musiman dan Non-Musiman</a:t>
            </a:r>
          </a:p>
        </p:txBody>
      </p:sp>
      <p:sp>
        <p:nvSpPr>
          <p:cNvPr id="32" name="TextBox 32"/>
          <p:cNvSpPr txBox="1"/>
          <p:nvPr/>
        </p:nvSpPr>
        <p:spPr>
          <a:xfrm>
            <a:off x="847676" y="4091503"/>
            <a:ext cx="7761902" cy="908050"/>
          </a:xfrm>
          <a:prstGeom prst="rect">
            <a:avLst/>
          </a:prstGeom>
        </p:spPr>
        <p:txBody>
          <a:bodyPr lIns="0" tIns="0" rIns="0" bIns="0" rtlCol="0" anchor="t">
            <a:spAutoFit/>
          </a:bodyPr>
          <a:lstStyle/>
          <a:p>
            <a:pPr algn="just">
              <a:lnSpc>
                <a:spcPts val="3499"/>
              </a:lnSpc>
            </a:pPr>
            <a:r>
              <a:rPr lang="en-US" sz="2499">
                <a:solidFill>
                  <a:srgbClr val="000000"/>
                </a:solidFill>
                <a:latin typeface="Times New Roman"/>
                <a:ea typeface="Times New Roman"/>
                <a:cs typeface="Times New Roman"/>
                <a:sym typeface="Times New Roman"/>
              </a:rPr>
              <a:t>Diperoleh nilai ADF-Test untuk faktor non-musiman dan musiman untuk p-value sebagai berikut. </a:t>
            </a:r>
          </a:p>
        </p:txBody>
      </p:sp>
      <p:sp>
        <p:nvSpPr>
          <p:cNvPr id="33" name="TextBox 33"/>
          <p:cNvSpPr txBox="1"/>
          <p:nvPr/>
        </p:nvSpPr>
        <p:spPr>
          <a:xfrm>
            <a:off x="9757711" y="2967810"/>
            <a:ext cx="7761902" cy="469900"/>
          </a:xfrm>
          <a:prstGeom prst="rect">
            <a:avLst/>
          </a:prstGeom>
        </p:spPr>
        <p:txBody>
          <a:bodyPr lIns="0" tIns="0" rIns="0" bIns="0" rtlCol="0" anchor="t">
            <a:spAutoFit/>
          </a:bodyPr>
          <a:lstStyle/>
          <a:p>
            <a:pPr algn="just">
              <a:lnSpc>
                <a:spcPts val="3499"/>
              </a:lnSpc>
            </a:pPr>
            <a:r>
              <a:rPr lang="en-US" sz="2499" b="1">
                <a:solidFill>
                  <a:srgbClr val="000000"/>
                </a:solidFill>
                <a:latin typeface="Times New Roman Bold"/>
                <a:ea typeface="Times New Roman Bold"/>
                <a:cs typeface="Times New Roman Bold"/>
                <a:sym typeface="Times New Roman Bold"/>
              </a:rPr>
              <a:t>Hipotesis: </a:t>
            </a:r>
          </a:p>
        </p:txBody>
      </p:sp>
      <p:sp>
        <p:nvSpPr>
          <p:cNvPr id="34" name="AutoShape 34"/>
          <p:cNvSpPr/>
          <p:nvPr/>
        </p:nvSpPr>
        <p:spPr>
          <a:xfrm>
            <a:off x="847676" y="2352495"/>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844" y="9525753"/>
            <a:ext cx="19356844" cy="761247"/>
            <a:chOff x="0" y="0"/>
            <a:chExt cx="4417497" cy="173727"/>
          </a:xfrm>
        </p:grpSpPr>
        <p:sp>
          <p:nvSpPr>
            <p:cNvPr id="3" name="Freeform 3"/>
            <p:cNvSpPr/>
            <p:nvPr/>
          </p:nvSpPr>
          <p:spPr>
            <a:xfrm>
              <a:off x="0" y="0"/>
              <a:ext cx="4417497" cy="173727"/>
            </a:xfrm>
            <a:custGeom>
              <a:avLst/>
              <a:gdLst/>
              <a:ahLst/>
              <a:cxnLst/>
              <a:rect l="l" t="t" r="r" b="b"/>
              <a:pathLst>
                <a:path w="4417497" h="173727">
                  <a:moveTo>
                    <a:pt x="4214297" y="0"/>
                  </a:moveTo>
                  <a:lnTo>
                    <a:pt x="0" y="0"/>
                  </a:lnTo>
                  <a:lnTo>
                    <a:pt x="203200" y="173727"/>
                  </a:lnTo>
                  <a:lnTo>
                    <a:pt x="4417497" y="173727"/>
                  </a:lnTo>
                  <a:lnTo>
                    <a:pt x="4214297" y="0"/>
                  </a:lnTo>
                  <a:close/>
                </a:path>
              </a:pathLst>
            </a:custGeom>
            <a:solidFill>
              <a:srgbClr val="144158"/>
            </a:solidFill>
          </p:spPr>
        </p:sp>
        <p:sp>
          <p:nvSpPr>
            <p:cNvPr id="4" name="TextBox 4"/>
            <p:cNvSpPr txBox="1"/>
            <p:nvPr/>
          </p:nvSpPr>
          <p:spPr>
            <a:xfrm>
              <a:off x="101600" y="-38100"/>
              <a:ext cx="4214297" cy="2118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482642" y="9525753"/>
            <a:ext cx="9642517" cy="1371229"/>
            <a:chOff x="0" y="0"/>
            <a:chExt cx="811468" cy="115396"/>
          </a:xfrm>
        </p:grpSpPr>
        <p:sp>
          <p:nvSpPr>
            <p:cNvPr id="6" name="Freeform 6"/>
            <p:cNvSpPr/>
            <p:nvPr/>
          </p:nvSpPr>
          <p:spPr>
            <a:xfrm>
              <a:off x="0" y="0"/>
              <a:ext cx="811468" cy="115396"/>
            </a:xfrm>
            <a:custGeom>
              <a:avLst/>
              <a:gdLst/>
              <a:ahLst/>
              <a:cxnLst/>
              <a:rect l="l" t="t" r="r" b="b"/>
              <a:pathLst>
                <a:path w="811468" h="115396">
                  <a:moveTo>
                    <a:pt x="608268" y="0"/>
                  </a:moveTo>
                  <a:lnTo>
                    <a:pt x="0" y="0"/>
                  </a:lnTo>
                  <a:lnTo>
                    <a:pt x="203200" y="115396"/>
                  </a:lnTo>
                  <a:lnTo>
                    <a:pt x="811468" y="115396"/>
                  </a:lnTo>
                  <a:lnTo>
                    <a:pt x="608268" y="0"/>
                  </a:lnTo>
                  <a:close/>
                </a:path>
              </a:pathLst>
            </a:custGeom>
            <a:solidFill>
              <a:srgbClr val="BFA046"/>
            </a:solidFill>
          </p:spPr>
        </p:sp>
        <p:sp>
          <p:nvSpPr>
            <p:cNvPr id="7" name="TextBox 7"/>
            <p:cNvSpPr txBox="1"/>
            <p:nvPr/>
          </p:nvSpPr>
          <p:spPr>
            <a:xfrm>
              <a:off x="101600" y="-38100"/>
              <a:ext cx="608268" cy="1534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03577" y="185459"/>
            <a:ext cx="4729302" cy="946628"/>
            <a:chOff x="0" y="0"/>
            <a:chExt cx="6305736" cy="1262171"/>
          </a:xfrm>
        </p:grpSpPr>
        <p:sp>
          <p:nvSpPr>
            <p:cNvPr id="9" name="Freeform 9"/>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10" name="Freeform 10"/>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11" name="Freeform 11"/>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sp>
        <p:nvSpPr>
          <p:cNvPr id="12" name="Freeform 12"/>
          <p:cNvSpPr/>
          <p:nvPr/>
        </p:nvSpPr>
        <p:spPr>
          <a:xfrm>
            <a:off x="9480040" y="3065090"/>
            <a:ext cx="7107184" cy="5072752"/>
          </a:xfrm>
          <a:custGeom>
            <a:avLst/>
            <a:gdLst/>
            <a:ahLst/>
            <a:cxnLst/>
            <a:rect l="l" t="t" r="r" b="b"/>
            <a:pathLst>
              <a:path w="7107184" h="5072752">
                <a:moveTo>
                  <a:pt x="0" y="0"/>
                </a:moveTo>
                <a:lnTo>
                  <a:pt x="7107184" y="0"/>
                </a:lnTo>
                <a:lnTo>
                  <a:pt x="7107184" y="5072753"/>
                </a:lnTo>
                <a:lnTo>
                  <a:pt x="0" y="5072753"/>
                </a:lnTo>
                <a:lnTo>
                  <a:pt x="0" y="0"/>
                </a:lnTo>
                <a:close/>
              </a:path>
            </a:pathLst>
          </a:custGeom>
          <a:blipFill>
            <a:blip r:embed="rId5"/>
            <a:stretch>
              <a:fillRect/>
            </a:stretch>
          </a:blipFill>
          <a:ln w="19050" cap="sq">
            <a:solidFill>
              <a:srgbClr val="000000"/>
            </a:solidFill>
            <a:prstDash val="solid"/>
            <a:miter/>
          </a:ln>
        </p:spPr>
      </p:sp>
      <p:sp>
        <p:nvSpPr>
          <p:cNvPr id="13" name="TextBox 13"/>
          <p:cNvSpPr txBox="1"/>
          <p:nvPr/>
        </p:nvSpPr>
        <p:spPr>
          <a:xfrm>
            <a:off x="348902" y="9671084"/>
            <a:ext cx="12133740" cy="384860"/>
          </a:xfrm>
          <a:prstGeom prst="rect">
            <a:avLst/>
          </a:prstGeom>
        </p:spPr>
        <p:txBody>
          <a:bodyPr lIns="0" tIns="0" rIns="0" bIns="0" rtlCol="0" anchor="t">
            <a:spAutoFit/>
          </a:bodyPr>
          <a:lstStyle/>
          <a:p>
            <a:pPr algn="just">
              <a:lnSpc>
                <a:spcPts val="2819"/>
              </a:lnSpc>
            </a:pPr>
            <a:r>
              <a:rPr lang="en-US" sz="1999"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14" name="TextBox 14"/>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13</a:t>
            </a:r>
          </a:p>
        </p:txBody>
      </p:sp>
      <p:sp>
        <p:nvSpPr>
          <p:cNvPr id="15" name="TextBox 15"/>
          <p:cNvSpPr txBox="1"/>
          <p:nvPr/>
        </p:nvSpPr>
        <p:spPr>
          <a:xfrm>
            <a:off x="785718" y="1786835"/>
            <a:ext cx="8694323" cy="802006"/>
          </a:xfrm>
          <a:prstGeom prst="rect">
            <a:avLst/>
          </a:prstGeom>
        </p:spPr>
        <p:txBody>
          <a:bodyPr lIns="0" tIns="0" rIns="0" bIns="0" rtlCol="0" anchor="t">
            <a:spAutoFit/>
          </a:bodyPr>
          <a:lstStyle/>
          <a:p>
            <a:pPr algn="l">
              <a:lnSpc>
                <a:spcPts val="5759"/>
              </a:lnSpc>
            </a:pPr>
            <a:r>
              <a:rPr lang="en-US" sz="4499" b="1" i="1" u="sng">
                <a:solidFill>
                  <a:srgbClr val="144158"/>
                </a:solidFill>
                <a:latin typeface="Times New Roman Bold Italics"/>
                <a:ea typeface="Times New Roman Bold Italics"/>
                <a:cs typeface="Times New Roman Bold Italics"/>
                <a:sym typeface="Times New Roman Bold Italics"/>
              </a:rPr>
              <a:t>Differencing </a:t>
            </a:r>
            <a:r>
              <a:rPr lang="en-US" sz="4499" b="1" u="sng">
                <a:solidFill>
                  <a:srgbClr val="144158"/>
                </a:solidFill>
                <a:latin typeface="Times New Roman Bold"/>
                <a:ea typeface="Times New Roman Bold"/>
                <a:cs typeface="Times New Roman Bold"/>
                <a:sym typeface="Times New Roman Bold"/>
              </a:rPr>
              <a:t>(d=1)</a:t>
            </a:r>
          </a:p>
        </p:txBody>
      </p:sp>
      <p:sp>
        <p:nvSpPr>
          <p:cNvPr id="16" name="Freeform 16"/>
          <p:cNvSpPr/>
          <p:nvPr/>
        </p:nvSpPr>
        <p:spPr>
          <a:xfrm>
            <a:off x="1579287" y="3065090"/>
            <a:ext cx="7107184" cy="5072752"/>
          </a:xfrm>
          <a:custGeom>
            <a:avLst/>
            <a:gdLst/>
            <a:ahLst/>
            <a:cxnLst/>
            <a:rect l="l" t="t" r="r" b="b"/>
            <a:pathLst>
              <a:path w="7107184" h="5072752">
                <a:moveTo>
                  <a:pt x="0" y="0"/>
                </a:moveTo>
                <a:lnTo>
                  <a:pt x="7107184" y="0"/>
                </a:lnTo>
                <a:lnTo>
                  <a:pt x="7107184" y="5072753"/>
                </a:lnTo>
                <a:lnTo>
                  <a:pt x="0" y="5072753"/>
                </a:lnTo>
                <a:lnTo>
                  <a:pt x="0" y="0"/>
                </a:lnTo>
                <a:close/>
              </a:path>
            </a:pathLst>
          </a:custGeom>
          <a:blipFill>
            <a:blip r:embed="rId6"/>
            <a:stretch>
              <a:fillRect/>
            </a:stretch>
          </a:blipFill>
          <a:ln w="19050" cap="sq">
            <a:solidFill>
              <a:srgbClr val="000000"/>
            </a:solidFill>
            <a:prstDash val="solid"/>
            <a:miter/>
          </a:ln>
        </p:spPr>
      </p:sp>
      <p:sp>
        <p:nvSpPr>
          <p:cNvPr id="17" name="TextBox 17"/>
          <p:cNvSpPr txBox="1"/>
          <p:nvPr/>
        </p:nvSpPr>
        <p:spPr>
          <a:xfrm>
            <a:off x="1579287" y="8308975"/>
            <a:ext cx="7030291" cy="739775"/>
          </a:xfrm>
          <a:prstGeom prst="rect">
            <a:avLst/>
          </a:prstGeom>
        </p:spPr>
        <p:txBody>
          <a:bodyPr lIns="0" tIns="0" rIns="0" bIns="0" rtlCol="0" anchor="t">
            <a:spAutoFit/>
          </a:bodyPr>
          <a:lstStyle/>
          <a:p>
            <a:pPr algn="ctr">
              <a:lnSpc>
                <a:spcPts val="2800"/>
              </a:lnSpc>
              <a:spcBef>
                <a:spcPct val="0"/>
              </a:spcBef>
            </a:pPr>
            <a:r>
              <a:rPr lang="en-US" sz="2000" b="1">
                <a:solidFill>
                  <a:srgbClr val="000000"/>
                </a:solidFill>
                <a:latin typeface="Times New Roman Bold"/>
                <a:ea typeface="Times New Roman Bold"/>
                <a:cs typeface="Times New Roman Bold"/>
                <a:sym typeface="Times New Roman Bold"/>
              </a:rPr>
              <a:t>Gambar 3. </a:t>
            </a:r>
            <a:r>
              <a:rPr lang="en-US" sz="2000">
                <a:solidFill>
                  <a:srgbClr val="000000"/>
                </a:solidFill>
                <a:latin typeface="Times New Roman"/>
                <a:ea typeface="Times New Roman"/>
                <a:cs typeface="Times New Roman"/>
                <a:sym typeface="Times New Roman"/>
              </a:rPr>
              <a:t>Plot ACF dann PACF Non-Musiman sebelum </a:t>
            </a:r>
            <a:r>
              <a:rPr lang="en-US" sz="2000" i="1">
                <a:solidFill>
                  <a:srgbClr val="000000"/>
                </a:solidFill>
                <a:latin typeface="Times New Roman Italics"/>
                <a:ea typeface="Times New Roman Italics"/>
                <a:cs typeface="Times New Roman Italics"/>
                <a:sym typeface="Times New Roman Italics"/>
              </a:rPr>
              <a:t>differencing</a:t>
            </a:r>
          </a:p>
        </p:txBody>
      </p:sp>
      <p:sp>
        <p:nvSpPr>
          <p:cNvPr id="18" name="TextBox 18"/>
          <p:cNvSpPr txBox="1"/>
          <p:nvPr/>
        </p:nvSpPr>
        <p:spPr>
          <a:xfrm>
            <a:off x="9480040" y="8308975"/>
            <a:ext cx="7107184" cy="387350"/>
          </a:xfrm>
          <a:prstGeom prst="rect">
            <a:avLst/>
          </a:prstGeom>
        </p:spPr>
        <p:txBody>
          <a:bodyPr lIns="0" tIns="0" rIns="0" bIns="0" rtlCol="0" anchor="t">
            <a:spAutoFit/>
          </a:bodyPr>
          <a:lstStyle/>
          <a:p>
            <a:pPr algn="ctr">
              <a:lnSpc>
                <a:spcPts val="2800"/>
              </a:lnSpc>
              <a:spcBef>
                <a:spcPct val="0"/>
              </a:spcBef>
            </a:pPr>
            <a:r>
              <a:rPr lang="en-US" sz="2000" b="1">
                <a:solidFill>
                  <a:srgbClr val="000000"/>
                </a:solidFill>
                <a:latin typeface="Times New Roman Bold"/>
                <a:ea typeface="Times New Roman Bold"/>
                <a:cs typeface="Times New Roman Bold"/>
                <a:sym typeface="Times New Roman Bold"/>
              </a:rPr>
              <a:t>Gambar 4.</a:t>
            </a:r>
            <a:r>
              <a:rPr lang="en-US" sz="2000">
                <a:solidFill>
                  <a:srgbClr val="000000"/>
                </a:solidFill>
                <a:latin typeface="Times New Roman"/>
                <a:ea typeface="Times New Roman"/>
                <a:cs typeface="Times New Roman"/>
                <a:sym typeface="Times New Roman"/>
              </a:rPr>
              <a:t> Plot ACF dan PACF Non-Musiman setelah (d=1)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844" y="9525753"/>
            <a:ext cx="19356844" cy="761247"/>
            <a:chOff x="0" y="0"/>
            <a:chExt cx="4417497" cy="173727"/>
          </a:xfrm>
        </p:grpSpPr>
        <p:sp>
          <p:nvSpPr>
            <p:cNvPr id="3" name="Freeform 3"/>
            <p:cNvSpPr/>
            <p:nvPr/>
          </p:nvSpPr>
          <p:spPr>
            <a:xfrm>
              <a:off x="0" y="0"/>
              <a:ext cx="4417497" cy="173727"/>
            </a:xfrm>
            <a:custGeom>
              <a:avLst/>
              <a:gdLst/>
              <a:ahLst/>
              <a:cxnLst/>
              <a:rect l="l" t="t" r="r" b="b"/>
              <a:pathLst>
                <a:path w="4417497" h="173727">
                  <a:moveTo>
                    <a:pt x="4214297" y="0"/>
                  </a:moveTo>
                  <a:lnTo>
                    <a:pt x="0" y="0"/>
                  </a:lnTo>
                  <a:lnTo>
                    <a:pt x="203200" y="173727"/>
                  </a:lnTo>
                  <a:lnTo>
                    <a:pt x="4417497" y="173727"/>
                  </a:lnTo>
                  <a:lnTo>
                    <a:pt x="4214297" y="0"/>
                  </a:lnTo>
                  <a:close/>
                </a:path>
              </a:pathLst>
            </a:custGeom>
            <a:solidFill>
              <a:srgbClr val="144158"/>
            </a:solidFill>
          </p:spPr>
        </p:sp>
        <p:sp>
          <p:nvSpPr>
            <p:cNvPr id="4" name="TextBox 4"/>
            <p:cNvSpPr txBox="1"/>
            <p:nvPr/>
          </p:nvSpPr>
          <p:spPr>
            <a:xfrm>
              <a:off x="101600" y="-38100"/>
              <a:ext cx="4214297" cy="2118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482642" y="9525753"/>
            <a:ext cx="9642517" cy="1371229"/>
            <a:chOff x="0" y="0"/>
            <a:chExt cx="811468" cy="115396"/>
          </a:xfrm>
        </p:grpSpPr>
        <p:sp>
          <p:nvSpPr>
            <p:cNvPr id="6" name="Freeform 6"/>
            <p:cNvSpPr/>
            <p:nvPr/>
          </p:nvSpPr>
          <p:spPr>
            <a:xfrm>
              <a:off x="0" y="0"/>
              <a:ext cx="811468" cy="115396"/>
            </a:xfrm>
            <a:custGeom>
              <a:avLst/>
              <a:gdLst/>
              <a:ahLst/>
              <a:cxnLst/>
              <a:rect l="l" t="t" r="r" b="b"/>
              <a:pathLst>
                <a:path w="811468" h="115396">
                  <a:moveTo>
                    <a:pt x="608268" y="0"/>
                  </a:moveTo>
                  <a:lnTo>
                    <a:pt x="0" y="0"/>
                  </a:lnTo>
                  <a:lnTo>
                    <a:pt x="203200" y="115396"/>
                  </a:lnTo>
                  <a:lnTo>
                    <a:pt x="811468" y="115396"/>
                  </a:lnTo>
                  <a:lnTo>
                    <a:pt x="608268" y="0"/>
                  </a:lnTo>
                  <a:close/>
                </a:path>
              </a:pathLst>
            </a:custGeom>
            <a:solidFill>
              <a:srgbClr val="BFA046"/>
            </a:solidFill>
          </p:spPr>
        </p:sp>
        <p:sp>
          <p:nvSpPr>
            <p:cNvPr id="7" name="TextBox 7"/>
            <p:cNvSpPr txBox="1"/>
            <p:nvPr/>
          </p:nvSpPr>
          <p:spPr>
            <a:xfrm>
              <a:off x="101600" y="-38100"/>
              <a:ext cx="608268" cy="1534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589027">
            <a:off x="16663914" y="-965268"/>
            <a:ext cx="4570576" cy="2850877"/>
            <a:chOff x="0" y="0"/>
            <a:chExt cx="1303095" cy="812800"/>
          </a:xfrm>
        </p:grpSpPr>
        <p:sp>
          <p:nvSpPr>
            <p:cNvPr id="9" name="Freeform 9"/>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0" name="TextBox 10"/>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896500" y="-433653"/>
            <a:ext cx="13066402" cy="1238225"/>
            <a:chOff x="0" y="0"/>
            <a:chExt cx="1527407" cy="144743"/>
          </a:xfrm>
        </p:grpSpPr>
        <p:sp>
          <p:nvSpPr>
            <p:cNvPr id="12" name="Freeform 12"/>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3" name="TextBox 13"/>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166351" y="10181"/>
            <a:ext cx="4935870" cy="619684"/>
            <a:chOff x="0" y="0"/>
            <a:chExt cx="1219374" cy="153089"/>
          </a:xfrm>
        </p:grpSpPr>
        <p:sp>
          <p:nvSpPr>
            <p:cNvPr id="15" name="Freeform 15"/>
            <p:cNvSpPr/>
            <p:nvPr/>
          </p:nvSpPr>
          <p:spPr>
            <a:xfrm>
              <a:off x="0" y="0"/>
              <a:ext cx="1219374" cy="153089"/>
            </a:xfrm>
            <a:custGeom>
              <a:avLst/>
              <a:gdLst/>
              <a:ahLst/>
              <a:cxnLst/>
              <a:rect l="l" t="t" r="r" b="b"/>
              <a:pathLst>
                <a:path w="1219374" h="153089">
                  <a:moveTo>
                    <a:pt x="1016174" y="0"/>
                  </a:moveTo>
                  <a:lnTo>
                    <a:pt x="0" y="0"/>
                  </a:lnTo>
                  <a:lnTo>
                    <a:pt x="203200" y="153089"/>
                  </a:lnTo>
                  <a:lnTo>
                    <a:pt x="1219374" y="153089"/>
                  </a:lnTo>
                  <a:lnTo>
                    <a:pt x="1016174" y="0"/>
                  </a:lnTo>
                  <a:close/>
                </a:path>
              </a:pathLst>
            </a:custGeom>
            <a:solidFill>
              <a:srgbClr val="144158"/>
            </a:solidFill>
          </p:spPr>
        </p:sp>
        <p:sp>
          <p:nvSpPr>
            <p:cNvPr id="16" name="TextBox 16"/>
            <p:cNvSpPr txBox="1"/>
            <p:nvPr/>
          </p:nvSpPr>
          <p:spPr>
            <a:xfrm>
              <a:off x="101600" y="-38100"/>
              <a:ext cx="1016174" cy="19118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232147" y="320023"/>
            <a:ext cx="5740148" cy="1049694"/>
            <a:chOff x="0" y="0"/>
            <a:chExt cx="1511808" cy="276463"/>
          </a:xfrm>
        </p:grpSpPr>
        <p:sp>
          <p:nvSpPr>
            <p:cNvPr id="18" name="Freeform 18"/>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19" name="TextBox 19"/>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737569" y="371556"/>
            <a:ext cx="4729302" cy="946628"/>
            <a:chOff x="0" y="0"/>
            <a:chExt cx="6305736" cy="1262171"/>
          </a:xfrm>
        </p:grpSpPr>
        <p:sp>
          <p:nvSpPr>
            <p:cNvPr id="21" name="Freeform 21"/>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22" name="Freeform 22"/>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23" name="Freeform 23"/>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sp>
        <p:nvSpPr>
          <p:cNvPr id="24" name="TextBox 24"/>
          <p:cNvSpPr txBox="1"/>
          <p:nvPr/>
        </p:nvSpPr>
        <p:spPr>
          <a:xfrm>
            <a:off x="348902" y="9671084"/>
            <a:ext cx="12133740" cy="384860"/>
          </a:xfrm>
          <a:prstGeom prst="rect">
            <a:avLst/>
          </a:prstGeom>
        </p:spPr>
        <p:txBody>
          <a:bodyPr lIns="0" tIns="0" rIns="0" bIns="0" rtlCol="0" anchor="t">
            <a:spAutoFit/>
          </a:bodyPr>
          <a:lstStyle/>
          <a:p>
            <a:pPr algn="just">
              <a:lnSpc>
                <a:spcPts val="2819"/>
              </a:lnSpc>
            </a:pPr>
            <a:r>
              <a:rPr lang="en-US" sz="1999"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25" name="TextBox 25"/>
          <p:cNvSpPr txBox="1"/>
          <p:nvPr/>
        </p:nvSpPr>
        <p:spPr>
          <a:xfrm>
            <a:off x="17466871" y="9652034"/>
            <a:ext cx="528407" cy="91440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14</a:t>
            </a:r>
          </a:p>
          <a:p>
            <a:pPr algn="just">
              <a:lnSpc>
                <a:spcPts val="3524"/>
              </a:lnSpc>
            </a:pPr>
            <a:endParaRPr lang="en-US" sz="2499" i="1">
              <a:solidFill>
                <a:srgbClr val="FFFFFF"/>
              </a:solidFill>
              <a:latin typeface="Times New Roman Italics"/>
              <a:ea typeface="Times New Roman Italics"/>
              <a:cs typeface="Times New Roman Italics"/>
              <a:sym typeface="Times New Roman Italics"/>
            </a:endParaRPr>
          </a:p>
        </p:txBody>
      </p:sp>
      <p:sp>
        <p:nvSpPr>
          <p:cNvPr id="26" name="TextBox 26"/>
          <p:cNvSpPr txBox="1"/>
          <p:nvPr/>
        </p:nvSpPr>
        <p:spPr>
          <a:xfrm>
            <a:off x="1009650" y="1198267"/>
            <a:ext cx="8865434" cy="982346"/>
          </a:xfrm>
          <a:prstGeom prst="rect">
            <a:avLst/>
          </a:prstGeom>
        </p:spPr>
        <p:txBody>
          <a:bodyPr lIns="0" tIns="0" rIns="0" bIns="0" rtlCol="0" anchor="t">
            <a:spAutoFit/>
          </a:bodyPr>
          <a:lstStyle/>
          <a:p>
            <a:pPr algn="l">
              <a:lnSpc>
                <a:spcPts val="7039"/>
              </a:lnSpc>
            </a:pPr>
            <a:r>
              <a:rPr lang="en-US" sz="5499" b="1">
                <a:solidFill>
                  <a:srgbClr val="144158"/>
                </a:solidFill>
                <a:latin typeface="Times New Roman Bold"/>
                <a:ea typeface="Times New Roman Bold"/>
                <a:cs typeface="Times New Roman Bold"/>
                <a:sym typeface="Times New Roman Bold"/>
              </a:rPr>
              <a:t>IDENTIFIKASI MODEL</a:t>
            </a:r>
          </a:p>
        </p:txBody>
      </p:sp>
      <p:sp>
        <p:nvSpPr>
          <p:cNvPr id="27" name="Freeform 27"/>
          <p:cNvSpPr/>
          <p:nvPr/>
        </p:nvSpPr>
        <p:spPr>
          <a:xfrm>
            <a:off x="10003380" y="2842362"/>
            <a:ext cx="7300521" cy="5210747"/>
          </a:xfrm>
          <a:custGeom>
            <a:avLst/>
            <a:gdLst/>
            <a:ahLst/>
            <a:cxnLst/>
            <a:rect l="l" t="t" r="r" b="b"/>
            <a:pathLst>
              <a:path w="7300521" h="5210747">
                <a:moveTo>
                  <a:pt x="0" y="0"/>
                </a:moveTo>
                <a:lnTo>
                  <a:pt x="7300521" y="0"/>
                </a:lnTo>
                <a:lnTo>
                  <a:pt x="7300521" y="5210746"/>
                </a:lnTo>
                <a:lnTo>
                  <a:pt x="0" y="5210746"/>
                </a:lnTo>
                <a:lnTo>
                  <a:pt x="0" y="0"/>
                </a:lnTo>
                <a:close/>
              </a:path>
            </a:pathLst>
          </a:custGeom>
          <a:blipFill>
            <a:blip r:embed="rId5"/>
            <a:stretch>
              <a:fillRect/>
            </a:stretch>
          </a:blipFill>
          <a:ln w="9525" cap="sq">
            <a:solidFill>
              <a:srgbClr val="000000"/>
            </a:solidFill>
            <a:prstDash val="solid"/>
            <a:miter/>
          </a:ln>
        </p:spPr>
      </p:sp>
      <p:sp>
        <p:nvSpPr>
          <p:cNvPr id="28" name="TextBox 28"/>
          <p:cNvSpPr txBox="1"/>
          <p:nvPr/>
        </p:nvSpPr>
        <p:spPr>
          <a:xfrm>
            <a:off x="9971301" y="8268139"/>
            <a:ext cx="7332600" cy="387350"/>
          </a:xfrm>
          <a:prstGeom prst="rect">
            <a:avLst/>
          </a:prstGeom>
        </p:spPr>
        <p:txBody>
          <a:bodyPr lIns="0" tIns="0" rIns="0" bIns="0" rtlCol="0" anchor="t">
            <a:spAutoFit/>
          </a:bodyPr>
          <a:lstStyle/>
          <a:p>
            <a:pPr algn="ctr">
              <a:lnSpc>
                <a:spcPts val="2800"/>
              </a:lnSpc>
              <a:spcBef>
                <a:spcPct val="0"/>
              </a:spcBef>
            </a:pPr>
            <a:r>
              <a:rPr lang="en-US" sz="2000" b="1">
                <a:solidFill>
                  <a:srgbClr val="000000"/>
                </a:solidFill>
                <a:latin typeface="Times New Roman Bold"/>
                <a:ea typeface="Times New Roman Bold"/>
                <a:cs typeface="Times New Roman Bold"/>
                <a:sym typeface="Times New Roman Bold"/>
              </a:rPr>
              <a:t>Gambar 4.</a:t>
            </a:r>
            <a:r>
              <a:rPr lang="en-US" sz="2000">
                <a:solidFill>
                  <a:srgbClr val="000000"/>
                </a:solidFill>
                <a:latin typeface="Times New Roman"/>
                <a:ea typeface="Times New Roman"/>
                <a:cs typeface="Times New Roman"/>
                <a:sym typeface="Times New Roman"/>
              </a:rPr>
              <a:t> Plot ACF dan PACF Non-Musiman (d=1)</a:t>
            </a:r>
          </a:p>
        </p:txBody>
      </p:sp>
      <p:sp>
        <p:nvSpPr>
          <p:cNvPr id="29" name="TextBox 29"/>
          <p:cNvSpPr txBox="1"/>
          <p:nvPr/>
        </p:nvSpPr>
        <p:spPr>
          <a:xfrm>
            <a:off x="1028700" y="2441899"/>
            <a:ext cx="8401079" cy="6826250"/>
          </a:xfrm>
          <a:prstGeom prst="rect">
            <a:avLst/>
          </a:prstGeom>
        </p:spPr>
        <p:txBody>
          <a:bodyPr lIns="0" tIns="0" rIns="0" bIns="0" rtlCol="0" anchor="t">
            <a:spAutoFit/>
          </a:bodyPr>
          <a:lstStyle/>
          <a:p>
            <a:pPr algn="just">
              <a:lnSpc>
                <a:spcPts val="4149"/>
              </a:lnSpc>
            </a:pPr>
            <a:r>
              <a:rPr lang="en-US" sz="2499">
                <a:solidFill>
                  <a:srgbClr val="000000"/>
                </a:solidFill>
                <a:latin typeface="Times New Roman"/>
                <a:ea typeface="Times New Roman"/>
                <a:cs typeface="Times New Roman"/>
                <a:sym typeface="Times New Roman"/>
              </a:rPr>
              <a:t>Berdasarkan analisis plot  </a:t>
            </a:r>
            <a:r>
              <a:rPr lang="en-US" sz="2499" b="1">
                <a:solidFill>
                  <a:srgbClr val="D9251C"/>
                </a:solidFill>
                <a:latin typeface="Times New Roman Bold"/>
                <a:ea typeface="Times New Roman Bold"/>
                <a:cs typeface="Times New Roman Bold"/>
                <a:sym typeface="Times New Roman Bold"/>
              </a:rPr>
              <a:t>ACF</a:t>
            </a:r>
            <a:r>
              <a:rPr lang="en-US" sz="2499">
                <a:solidFill>
                  <a:srgbClr val="000000"/>
                </a:solidFill>
                <a:latin typeface="Times New Roman"/>
                <a:ea typeface="Times New Roman"/>
                <a:cs typeface="Times New Roman"/>
                <a:sym typeface="Times New Roman"/>
              </a:rPr>
              <a:t> dan </a:t>
            </a:r>
            <a:r>
              <a:rPr lang="en-US" sz="2499" b="1">
                <a:solidFill>
                  <a:srgbClr val="D9251C"/>
                </a:solidFill>
                <a:latin typeface="Times New Roman Bold"/>
                <a:ea typeface="Times New Roman Bold"/>
                <a:cs typeface="Times New Roman Bold"/>
                <a:sym typeface="Times New Roman Bold"/>
              </a:rPr>
              <a:t>PACF </a:t>
            </a:r>
            <a:r>
              <a:rPr lang="en-US" sz="2499">
                <a:solidFill>
                  <a:srgbClr val="000000"/>
                </a:solidFill>
                <a:latin typeface="Times New Roman"/>
                <a:ea typeface="Times New Roman"/>
                <a:cs typeface="Times New Roman"/>
                <a:sym typeface="Times New Roman"/>
              </a:rPr>
              <a:t>pada </a:t>
            </a:r>
            <a:r>
              <a:rPr lang="en-US" sz="2499" b="1">
                <a:solidFill>
                  <a:srgbClr val="000000"/>
                </a:solidFill>
                <a:latin typeface="Times New Roman Bold"/>
                <a:ea typeface="Times New Roman Bold"/>
                <a:cs typeface="Times New Roman Bold"/>
                <a:sym typeface="Times New Roman Bold"/>
              </a:rPr>
              <a:t>Gambar 4 </a:t>
            </a:r>
            <a:r>
              <a:rPr lang="en-US" sz="2499">
                <a:solidFill>
                  <a:srgbClr val="000000"/>
                </a:solidFill>
                <a:latin typeface="Times New Roman"/>
                <a:ea typeface="Times New Roman"/>
                <a:cs typeface="Times New Roman"/>
                <a:sym typeface="Times New Roman"/>
              </a:rPr>
              <a:t>diperoleh:</a:t>
            </a:r>
          </a:p>
          <a:p>
            <a:pPr marL="539749" lvl="1" indent="-269875" algn="just">
              <a:lnSpc>
                <a:spcPts val="4149"/>
              </a:lnSpc>
              <a:buFont typeface="Arial"/>
              <a:buChar char="•"/>
            </a:pPr>
            <a:r>
              <a:rPr lang="en-US" sz="2499" b="1">
                <a:solidFill>
                  <a:srgbClr val="000000"/>
                </a:solidFill>
                <a:latin typeface="Times New Roman Bold"/>
                <a:ea typeface="Times New Roman Bold"/>
                <a:cs typeface="Times New Roman Bold"/>
                <a:sym typeface="Times New Roman Bold"/>
              </a:rPr>
              <a:t>p = 1</a:t>
            </a:r>
            <a:r>
              <a:rPr lang="en-US" sz="2499">
                <a:solidFill>
                  <a:srgbClr val="000000"/>
                </a:solidFill>
                <a:latin typeface="Times New Roman"/>
                <a:ea typeface="Times New Roman"/>
                <a:cs typeface="Times New Roman"/>
                <a:sym typeface="Times New Roman"/>
              </a:rPr>
              <a:t>: Komponen </a:t>
            </a:r>
            <a:r>
              <a:rPr lang="en-US" sz="2499" b="1">
                <a:solidFill>
                  <a:srgbClr val="D9251C"/>
                </a:solidFill>
                <a:latin typeface="Times New Roman Bold"/>
                <a:ea typeface="Times New Roman Bold"/>
                <a:cs typeface="Times New Roman Bold"/>
                <a:sym typeface="Times New Roman Bold"/>
              </a:rPr>
              <a:t>AR </a:t>
            </a:r>
            <a:r>
              <a:rPr lang="en-US" sz="2499" b="1" i="1">
                <a:solidFill>
                  <a:srgbClr val="D9251C"/>
                </a:solidFill>
                <a:latin typeface="Times New Roman Bold Italics"/>
                <a:ea typeface="Times New Roman Bold Italics"/>
                <a:cs typeface="Times New Roman Bold Italics"/>
                <a:sym typeface="Times New Roman Bold Italics"/>
              </a:rPr>
              <a:t>(Autoregressive)</a:t>
            </a:r>
            <a:r>
              <a:rPr lang="en-US" sz="2499">
                <a:solidFill>
                  <a:srgbClr val="000000"/>
                </a:solidFill>
                <a:latin typeface="Times New Roman"/>
                <a:ea typeface="Times New Roman"/>
                <a:cs typeface="Times New Roman"/>
                <a:sym typeface="Times New Roman"/>
              </a:rPr>
              <a:t> terlihat dari pemotongan pada</a:t>
            </a:r>
            <a:r>
              <a:rPr lang="en-US" sz="2499" b="1">
                <a:solidFill>
                  <a:srgbClr val="D9251C"/>
                </a:solidFill>
                <a:latin typeface="Times New Roman Bold"/>
                <a:ea typeface="Times New Roman Bold"/>
                <a:cs typeface="Times New Roman Bold"/>
                <a:sym typeface="Times New Roman Bold"/>
              </a:rPr>
              <a:t> lag ke-1</a:t>
            </a:r>
            <a:r>
              <a:rPr lang="en-US" sz="2499">
                <a:solidFill>
                  <a:srgbClr val="000000"/>
                </a:solidFill>
                <a:latin typeface="Times New Roman"/>
                <a:ea typeface="Times New Roman"/>
                <a:cs typeface="Times New Roman"/>
                <a:sym typeface="Times New Roman"/>
              </a:rPr>
              <a:t> pada </a:t>
            </a:r>
            <a:r>
              <a:rPr lang="en-US" sz="2499" b="1">
                <a:solidFill>
                  <a:srgbClr val="D9251C"/>
                </a:solidFill>
                <a:latin typeface="Times New Roman Bold"/>
                <a:ea typeface="Times New Roman Bold"/>
                <a:cs typeface="Times New Roman Bold"/>
                <a:sym typeface="Times New Roman Bold"/>
              </a:rPr>
              <a:t>PACF.</a:t>
            </a:r>
          </a:p>
          <a:p>
            <a:pPr marL="539749" lvl="1" indent="-269875" algn="just">
              <a:lnSpc>
                <a:spcPts val="4149"/>
              </a:lnSpc>
              <a:buFont typeface="Arial"/>
              <a:buChar char="•"/>
            </a:pPr>
            <a:r>
              <a:rPr lang="en-US" sz="2499" b="1">
                <a:solidFill>
                  <a:srgbClr val="000000"/>
                </a:solidFill>
                <a:latin typeface="Times New Roman Bold"/>
                <a:ea typeface="Times New Roman Bold"/>
                <a:cs typeface="Times New Roman Bold"/>
                <a:sym typeface="Times New Roman Bold"/>
              </a:rPr>
              <a:t>P = 1:</a:t>
            </a:r>
            <a:r>
              <a:rPr lang="en-US" sz="2499">
                <a:solidFill>
                  <a:srgbClr val="000000"/>
                </a:solidFill>
                <a:latin typeface="Times New Roman"/>
                <a:ea typeface="Times New Roman"/>
                <a:cs typeface="Times New Roman"/>
                <a:sym typeface="Times New Roman"/>
              </a:rPr>
              <a:t> Komponen </a:t>
            </a:r>
            <a:r>
              <a:rPr lang="en-US" sz="2499" b="1" i="1">
                <a:solidFill>
                  <a:srgbClr val="D9251C"/>
                </a:solidFill>
                <a:latin typeface="Times New Roman Bold Italics"/>
                <a:ea typeface="Times New Roman Bold Italics"/>
                <a:cs typeface="Times New Roman Bold Italics"/>
                <a:sym typeface="Times New Roman Bold Italics"/>
              </a:rPr>
              <a:t>Seasonal</a:t>
            </a:r>
            <a:r>
              <a:rPr lang="en-US" sz="2499" b="1">
                <a:solidFill>
                  <a:srgbClr val="D9251C"/>
                </a:solidFill>
                <a:latin typeface="Times New Roman Bold"/>
                <a:ea typeface="Times New Roman Bold"/>
                <a:cs typeface="Times New Roman Bold"/>
                <a:sym typeface="Times New Roman Bold"/>
              </a:rPr>
              <a:t> AR (SAR)</a:t>
            </a:r>
            <a:r>
              <a:rPr lang="en-US" sz="2499">
                <a:solidFill>
                  <a:srgbClr val="000000"/>
                </a:solidFill>
                <a:latin typeface="Times New Roman"/>
                <a:ea typeface="Times New Roman"/>
                <a:cs typeface="Times New Roman"/>
                <a:sym typeface="Times New Roman"/>
              </a:rPr>
              <a:t> terlihat pada </a:t>
            </a:r>
            <a:r>
              <a:rPr lang="en-US" sz="2499" b="1">
                <a:solidFill>
                  <a:srgbClr val="D9251C"/>
                </a:solidFill>
                <a:latin typeface="Times New Roman Bold"/>
                <a:ea typeface="Times New Roman Bold"/>
                <a:cs typeface="Times New Roman Bold"/>
                <a:sym typeface="Times New Roman Bold"/>
              </a:rPr>
              <a:t>lag 12, 24, dan 36.</a:t>
            </a:r>
          </a:p>
          <a:p>
            <a:pPr marL="539749" lvl="1" indent="-269875" algn="just">
              <a:lnSpc>
                <a:spcPts val="4149"/>
              </a:lnSpc>
              <a:buFont typeface="Arial"/>
              <a:buChar char="•"/>
            </a:pPr>
            <a:r>
              <a:rPr lang="en-US" sz="2499" b="1">
                <a:solidFill>
                  <a:srgbClr val="000000"/>
                </a:solidFill>
                <a:latin typeface="Times New Roman Bold"/>
                <a:ea typeface="Times New Roman Bold"/>
                <a:cs typeface="Times New Roman Bold"/>
                <a:sym typeface="Times New Roman Bold"/>
              </a:rPr>
              <a:t>q = 1:</a:t>
            </a:r>
            <a:r>
              <a:rPr lang="en-US" sz="2499">
                <a:solidFill>
                  <a:srgbClr val="000000"/>
                </a:solidFill>
                <a:latin typeface="Times New Roman"/>
                <a:ea typeface="Times New Roman"/>
                <a:cs typeface="Times New Roman"/>
                <a:sym typeface="Times New Roman"/>
              </a:rPr>
              <a:t> Komponen </a:t>
            </a:r>
            <a:r>
              <a:rPr lang="en-US" sz="2499" b="1">
                <a:solidFill>
                  <a:srgbClr val="D9251C"/>
                </a:solidFill>
                <a:latin typeface="Times New Roman Bold"/>
                <a:ea typeface="Times New Roman Bold"/>
                <a:cs typeface="Times New Roman Bold"/>
                <a:sym typeface="Times New Roman Bold"/>
              </a:rPr>
              <a:t>MA </a:t>
            </a:r>
            <a:r>
              <a:rPr lang="en-US" sz="2499" b="1" i="1">
                <a:solidFill>
                  <a:srgbClr val="D9251C"/>
                </a:solidFill>
                <a:latin typeface="Times New Roman Bold Italics"/>
                <a:ea typeface="Times New Roman Bold Italics"/>
                <a:cs typeface="Times New Roman Bold Italics"/>
                <a:sym typeface="Times New Roman Bold Italics"/>
              </a:rPr>
              <a:t>(Moving Average)</a:t>
            </a:r>
            <a:r>
              <a:rPr lang="en-US" sz="2499" i="1">
                <a:solidFill>
                  <a:srgbClr val="000000"/>
                </a:solidFill>
                <a:latin typeface="Times New Roman Italics"/>
                <a:ea typeface="Times New Roman Italics"/>
                <a:cs typeface="Times New Roman Italics"/>
                <a:sym typeface="Times New Roman Italics"/>
              </a:rPr>
              <a:t> </a:t>
            </a:r>
            <a:r>
              <a:rPr lang="en-US" sz="2499">
                <a:solidFill>
                  <a:srgbClr val="000000"/>
                </a:solidFill>
                <a:latin typeface="Times New Roman"/>
                <a:ea typeface="Times New Roman"/>
                <a:cs typeface="Times New Roman"/>
                <a:sym typeface="Times New Roman"/>
              </a:rPr>
              <a:t>terlihat dari pemotongan pada </a:t>
            </a:r>
            <a:r>
              <a:rPr lang="en-US" sz="2499" b="1">
                <a:solidFill>
                  <a:srgbClr val="D9251C"/>
                </a:solidFill>
                <a:latin typeface="Times New Roman Bold"/>
                <a:ea typeface="Times New Roman Bold"/>
                <a:cs typeface="Times New Roman Bold"/>
                <a:sym typeface="Times New Roman Bold"/>
              </a:rPr>
              <a:t>lag ke-1 </a:t>
            </a:r>
            <a:r>
              <a:rPr lang="en-US" sz="2499">
                <a:solidFill>
                  <a:srgbClr val="000000"/>
                </a:solidFill>
                <a:latin typeface="Times New Roman"/>
                <a:ea typeface="Times New Roman"/>
                <a:cs typeface="Times New Roman"/>
                <a:sym typeface="Times New Roman"/>
              </a:rPr>
              <a:t>pada </a:t>
            </a:r>
            <a:r>
              <a:rPr lang="en-US" sz="2499" b="1">
                <a:solidFill>
                  <a:srgbClr val="D9251C"/>
                </a:solidFill>
                <a:latin typeface="Times New Roman Bold"/>
                <a:ea typeface="Times New Roman Bold"/>
                <a:cs typeface="Times New Roman Bold"/>
                <a:sym typeface="Times New Roman Bold"/>
              </a:rPr>
              <a:t>ACF</a:t>
            </a:r>
            <a:r>
              <a:rPr lang="en-US" sz="2499">
                <a:solidFill>
                  <a:srgbClr val="000000"/>
                </a:solidFill>
                <a:latin typeface="Times New Roman"/>
                <a:ea typeface="Times New Roman"/>
                <a:cs typeface="Times New Roman"/>
                <a:sym typeface="Times New Roman"/>
              </a:rPr>
              <a:t>.</a:t>
            </a:r>
          </a:p>
          <a:p>
            <a:pPr marL="539749" lvl="1" indent="-269875" algn="just">
              <a:lnSpc>
                <a:spcPts val="4149"/>
              </a:lnSpc>
              <a:buFont typeface="Arial"/>
              <a:buChar char="•"/>
            </a:pPr>
            <a:r>
              <a:rPr lang="en-US" sz="2499" b="1">
                <a:solidFill>
                  <a:srgbClr val="000000"/>
                </a:solidFill>
                <a:latin typeface="Times New Roman Bold"/>
                <a:ea typeface="Times New Roman Bold"/>
                <a:cs typeface="Times New Roman Bold"/>
                <a:sym typeface="Times New Roman Bold"/>
              </a:rPr>
              <a:t>Q = 1</a:t>
            </a:r>
            <a:r>
              <a:rPr lang="en-US" sz="2499">
                <a:solidFill>
                  <a:srgbClr val="000000"/>
                </a:solidFill>
                <a:latin typeface="Times New Roman"/>
                <a:ea typeface="Times New Roman"/>
                <a:cs typeface="Times New Roman"/>
                <a:sym typeface="Times New Roman"/>
              </a:rPr>
              <a:t>: Komponen </a:t>
            </a:r>
            <a:r>
              <a:rPr lang="en-US" sz="2499" b="1" i="1">
                <a:solidFill>
                  <a:srgbClr val="D9251C"/>
                </a:solidFill>
                <a:latin typeface="Times New Roman Bold Italics"/>
                <a:ea typeface="Times New Roman Bold Italics"/>
                <a:cs typeface="Times New Roman Bold Italics"/>
                <a:sym typeface="Times New Roman Bold Italics"/>
              </a:rPr>
              <a:t>Seasonal </a:t>
            </a:r>
            <a:r>
              <a:rPr lang="en-US" sz="2499" b="1">
                <a:solidFill>
                  <a:srgbClr val="D9251C"/>
                </a:solidFill>
                <a:latin typeface="Times New Roman Bold"/>
                <a:ea typeface="Times New Roman Bold"/>
                <a:cs typeface="Times New Roman Bold"/>
                <a:sym typeface="Times New Roman Bold"/>
              </a:rPr>
              <a:t>MA</a:t>
            </a:r>
            <a:r>
              <a:rPr lang="en-US" sz="2499">
                <a:solidFill>
                  <a:srgbClr val="000000"/>
                </a:solidFill>
                <a:latin typeface="Times New Roman"/>
                <a:ea typeface="Times New Roman"/>
                <a:cs typeface="Times New Roman"/>
                <a:sym typeface="Times New Roman"/>
              </a:rPr>
              <a:t> terlihat pada</a:t>
            </a:r>
            <a:r>
              <a:rPr lang="en-US" sz="2499" b="1">
                <a:solidFill>
                  <a:srgbClr val="D9251C"/>
                </a:solidFill>
                <a:latin typeface="Times New Roman Bold"/>
                <a:ea typeface="Times New Roman Bold"/>
                <a:cs typeface="Times New Roman Bold"/>
                <a:sym typeface="Times New Roman Bold"/>
              </a:rPr>
              <a:t> lag 12, 24, dan 36.</a:t>
            </a:r>
          </a:p>
          <a:p>
            <a:pPr marL="539749" lvl="1" indent="-269875" algn="just">
              <a:lnSpc>
                <a:spcPts val="4149"/>
              </a:lnSpc>
              <a:buFont typeface="Arial"/>
              <a:buChar char="•"/>
            </a:pPr>
            <a:r>
              <a:rPr lang="en-US" sz="2499" b="1">
                <a:solidFill>
                  <a:srgbClr val="000000"/>
                </a:solidFill>
                <a:latin typeface="Times New Roman Bold"/>
                <a:ea typeface="Times New Roman Bold"/>
                <a:cs typeface="Times New Roman Bold"/>
                <a:sym typeface="Times New Roman Bold"/>
              </a:rPr>
              <a:t>Differencing:</a:t>
            </a:r>
            <a:r>
              <a:rPr lang="en-US" sz="2499">
                <a:solidFill>
                  <a:srgbClr val="000000"/>
                </a:solidFill>
                <a:latin typeface="Times New Roman"/>
                <a:ea typeface="Times New Roman"/>
                <a:cs typeface="Times New Roman"/>
                <a:sym typeface="Times New Roman"/>
              </a:rPr>
              <a:t> Sudah dilakukan </a:t>
            </a:r>
            <a:r>
              <a:rPr lang="en-US" sz="2499" b="1" i="1">
                <a:solidFill>
                  <a:srgbClr val="D9251C"/>
                </a:solidFill>
                <a:latin typeface="Times New Roman Bold Italics"/>
                <a:ea typeface="Times New Roman Bold Italics"/>
                <a:cs typeface="Times New Roman Bold Italics"/>
                <a:sym typeface="Times New Roman Bold Italics"/>
              </a:rPr>
              <a:t>differencing</a:t>
            </a:r>
            <a:r>
              <a:rPr lang="en-US" sz="2499" b="1">
                <a:solidFill>
                  <a:srgbClr val="D9251C"/>
                </a:solidFill>
                <a:latin typeface="Times New Roman Bold"/>
                <a:ea typeface="Times New Roman Bold"/>
                <a:cs typeface="Times New Roman Bold"/>
                <a:sym typeface="Times New Roman Bold"/>
              </a:rPr>
              <a:t> musiman orde 1 (D = 1)</a:t>
            </a:r>
            <a:r>
              <a:rPr lang="en-US" sz="2499">
                <a:solidFill>
                  <a:srgbClr val="000000"/>
                </a:solidFill>
                <a:latin typeface="Times New Roman"/>
                <a:ea typeface="Times New Roman"/>
                <a:cs typeface="Times New Roman"/>
                <a:sym typeface="Times New Roman"/>
              </a:rPr>
              <a:t> dan </a:t>
            </a:r>
            <a:r>
              <a:rPr lang="en-US" sz="2499" b="1">
                <a:solidFill>
                  <a:srgbClr val="D9251C"/>
                </a:solidFill>
                <a:latin typeface="Times New Roman Bold"/>
                <a:ea typeface="Times New Roman Bold"/>
                <a:cs typeface="Times New Roman Bold"/>
                <a:sym typeface="Times New Roman Bold"/>
              </a:rPr>
              <a:t>non-musiman orde 1 (d = 1) </a:t>
            </a:r>
            <a:r>
              <a:rPr lang="en-US" sz="2499">
                <a:solidFill>
                  <a:srgbClr val="000000"/>
                </a:solidFill>
                <a:latin typeface="Times New Roman"/>
                <a:ea typeface="Times New Roman"/>
                <a:cs typeface="Times New Roman"/>
                <a:sym typeface="Times New Roman"/>
              </a:rPr>
              <a:t>untuk membuat data stasioner.</a:t>
            </a:r>
          </a:p>
        </p:txBody>
      </p:sp>
      <p:sp>
        <p:nvSpPr>
          <p:cNvPr id="30" name="AutoShape 30"/>
          <p:cNvSpPr/>
          <p:nvPr/>
        </p:nvSpPr>
        <p:spPr>
          <a:xfrm>
            <a:off x="1028700" y="2180613"/>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93740" y="8164890"/>
            <a:ext cx="6336978" cy="466725"/>
          </a:xfrm>
          <a:prstGeom prst="rect">
            <a:avLst/>
          </a:prstGeom>
        </p:spPr>
        <p:txBody>
          <a:bodyPr lIns="0" tIns="0" rIns="0" bIns="0" rtlCol="0" anchor="t">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id="3" name="TextBox 3"/>
          <p:cNvSpPr txBox="1"/>
          <p:nvPr/>
        </p:nvSpPr>
        <p:spPr>
          <a:xfrm>
            <a:off x="1207016" y="8163937"/>
            <a:ext cx="595126" cy="466725"/>
          </a:xfrm>
          <a:prstGeom prst="rect">
            <a:avLst/>
          </a:prstGeom>
        </p:spPr>
        <p:txBody>
          <a:bodyPr lIns="0" tIns="0" rIns="0" bIns="0" rtlCol="0" anchor="t">
            <a:spAutoFit/>
          </a:bodyPr>
          <a:lstStyle/>
          <a:p>
            <a:pPr algn="ctr">
              <a:lnSpc>
                <a:spcPts val="3600"/>
              </a:lnSpc>
            </a:pPr>
            <a:r>
              <a:rPr lang="en-US" sz="3000" b="1">
                <a:solidFill>
                  <a:srgbClr val="FFFFFF"/>
                </a:solidFill>
                <a:latin typeface="Arial Nova Bold"/>
                <a:ea typeface="Arial Nova Bold"/>
                <a:cs typeface="Arial Nova Bold"/>
                <a:sym typeface="Arial Nova Bold"/>
              </a:rPr>
              <a:t>04</a:t>
            </a:r>
          </a:p>
        </p:txBody>
      </p:sp>
      <p:grpSp>
        <p:nvGrpSpPr>
          <p:cNvPr id="4" name="Group 4"/>
          <p:cNvGrpSpPr/>
          <p:nvPr/>
        </p:nvGrpSpPr>
        <p:grpSpPr>
          <a:xfrm>
            <a:off x="-6635906" y="9154707"/>
            <a:ext cx="27308989" cy="1186504"/>
            <a:chOff x="0" y="0"/>
            <a:chExt cx="2948988" cy="128126"/>
          </a:xfrm>
        </p:grpSpPr>
        <p:sp>
          <p:nvSpPr>
            <p:cNvPr id="5" name="Freeform 5"/>
            <p:cNvSpPr/>
            <p:nvPr/>
          </p:nvSpPr>
          <p:spPr>
            <a:xfrm>
              <a:off x="0" y="0"/>
              <a:ext cx="2948988" cy="128126"/>
            </a:xfrm>
            <a:custGeom>
              <a:avLst/>
              <a:gdLst/>
              <a:ahLst/>
              <a:cxnLst/>
              <a:rect l="l" t="t" r="r" b="b"/>
              <a:pathLst>
                <a:path w="2948988" h="128126">
                  <a:moveTo>
                    <a:pt x="2745788" y="0"/>
                  </a:moveTo>
                  <a:lnTo>
                    <a:pt x="0" y="0"/>
                  </a:lnTo>
                  <a:lnTo>
                    <a:pt x="203200" y="128126"/>
                  </a:lnTo>
                  <a:lnTo>
                    <a:pt x="2948988" y="128126"/>
                  </a:lnTo>
                  <a:lnTo>
                    <a:pt x="2745788" y="0"/>
                  </a:lnTo>
                  <a:close/>
                </a:path>
              </a:pathLst>
            </a:custGeom>
            <a:solidFill>
              <a:srgbClr val="BFA046"/>
            </a:solidFill>
          </p:spPr>
        </p:sp>
        <p:sp>
          <p:nvSpPr>
            <p:cNvPr id="6" name="TextBox 6"/>
            <p:cNvSpPr txBox="1"/>
            <p:nvPr/>
          </p:nvSpPr>
          <p:spPr>
            <a:xfrm>
              <a:off x="101600" y="-38100"/>
              <a:ext cx="2745788" cy="16622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649855" y="9575641"/>
            <a:ext cx="25738912" cy="1340390"/>
            <a:chOff x="0" y="0"/>
            <a:chExt cx="2779441" cy="144743"/>
          </a:xfrm>
        </p:grpSpPr>
        <p:sp>
          <p:nvSpPr>
            <p:cNvPr id="8" name="Freeform 8"/>
            <p:cNvSpPr/>
            <p:nvPr/>
          </p:nvSpPr>
          <p:spPr>
            <a:xfrm>
              <a:off x="0" y="0"/>
              <a:ext cx="2779441" cy="144743"/>
            </a:xfrm>
            <a:custGeom>
              <a:avLst/>
              <a:gdLst/>
              <a:ahLst/>
              <a:cxnLst/>
              <a:rect l="l" t="t" r="r" b="b"/>
              <a:pathLst>
                <a:path w="2779441" h="144743">
                  <a:moveTo>
                    <a:pt x="2576241" y="0"/>
                  </a:moveTo>
                  <a:lnTo>
                    <a:pt x="0" y="0"/>
                  </a:lnTo>
                  <a:lnTo>
                    <a:pt x="203200" y="144743"/>
                  </a:lnTo>
                  <a:lnTo>
                    <a:pt x="2779441" y="144743"/>
                  </a:lnTo>
                  <a:lnTo>
                    <a:pt x="2576241" y="0"/>
                  </a:lnTo>
                  <a:close/>
                </a:path>
              </a:pathLst>
            </a:custGeom>
            <a:solidFill>
              <a:srgbClr val="144158"/>
            </a:solidFill>
          </p:spPr>
        </p:sp>
        <p:sp>
          <p:nvSpPr>
            <p:cNvPr id="9" name="TextBox 9"/>
            <p:cNvSpPr txBox="1"/>
            <p:nvPr/>
          </p:nvSpPr>
          <p:spPr>
            <a:xfrm>
              <a:off x="101600" y="-38100"/>
              <a:ext cx="2576241" cy="18284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2589027">
            <a:off x="15814155" y="-868118"/>
            <a:ext cx="4947690" cy="3086100"/>
            <a:chOff x="0" y="0"/>
            <a:chExt cx="1303095" cy="812800"/>
          </a:xfrm>
        </p:grpSpPr>
        <p:sp>
          <p:nvSpPr>
            <p:cNvPr id="11" name="Freeform 11"/>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2" name="TextBox 12"/>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818405" y="-292640"/>
            <a:ext cx="14144497" cy="1340390"/>
            <a:chOff x="0" y="0"/>
            <a:chExt cx="1527407" cy="144743"/>
          </a:xfrm>
        </p:grpSpPr>
        <p:sp>
          <p:nvSpPr>
            <p:cNvPr id="14" name="Freeform 14"/>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5" name="TextBox 15"/>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780485" y="187815"/>
            <a:ext cx="5343123" cy="707535"/>
            <a:chOff x="0" y="0"/>
            <a:chExt cx="1219374" cy="161469"/>
          </a:xfrm>
        </p:grpSpPr>
        <p:sp>
          <p:nvSpPr>
            <p:cNvPr id="17" name="Freeform 17"/>
            <p:cNvSpPr/>
            <p:nvPr/>
          </p:nvSpPr>
          <p:spPr>
            <a:xfrm>
              <a:off x="0" y="0"/>
              <a:ext cx="1219374" cy="161469"/>
            </a:xfrm>
            <a:custGeom>
              <a:avLst/>
              <a:gdLst/>
              <a:ahLst/>
              <a:cxnLst/>
              <a:rect l="l" t="t" r="r" b="b"/>
              <a:pathLst>
                <a:path w="1219374" h="161469">
                  <a:moveTo>
                    <a:pt x="1016174" y="0"/>
                  </a:moveTo>
                  <a:lnTo>
                    <a:pt x="0" y="0"/>
                  </a:lnTo>
                  <a:lnTo>
                    <a:pt x="203200" y="161469"/>
                  </a:lnTo>
                  <a:lnTo>
                    <a:pt x="1219374" y="161469"/>
                  </a:lnTo>
                  <a:lnTo>
                    <a:pt x="1016174" y="0"/>
                  </a:lnTo>
                  <a:close/>
                </a:path>
              </a:pathLst>
            </a:custGeom>
            <a:solidFill>
              <a:srgbClr val="144158"/>
            </a:solidFill>
          </p:spPr>
        </p:sp>
        <p:sp>
          <p:nvSpPr>
            <p:cNvPr id="18" name="TextBox 18"/>
            <p:cNvSpPr txBox="1"/>
            <p:nvPr/>
          </p:nvSpPr>
          <p:spPr>
            <a:xfrm>
              <a:off x="101600" y="-38100"/>
              <a:ext cx="1016174" cy="19956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044319" y="-670195"/>
            <a:ext cx="14144497" cy="1340390"/>
            <a:chOff x="0" y="0"/>
            <a:chExt cx="1527407" cy="144743"/>
          </a:xfrm>
        </p:grpSpPr>
        <p:sp>
          <p:nvSpPr>
            <p:cNvPr id="20" name="Freeform 20"/>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21" name="TextBox 21"/>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22394" y="187815"/>
            <a:ext cx="5740148" cy="1049694"/>
            <a:chOff x="0" y="0"/>
            <a:chExt cx="1511808" cy="276463"/>
          </a:xfrm>
        </p:grpSpPr>
        <p:sp>
          <p:nvSpPr>
            <p:cNvPr id="23" name="Freeform 23"/>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24" name="TextBox 24"/>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35649" y="239348"/>
            <a:ext cx="4729302" cy="946628"/>
            <a:chOff x="0" y="0"/>
            <a:chExt cx="6305736" cy="1262171"/>
          </a:xfrm>
        </p:grpSpPr>
        <p:sp>
          <p:nvSpPr>
            <p:cNvPr id="26" name="Freeform 26"/>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27" name="Freeform 27"/>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28" name="Freeform 28"/>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grpSp>
        <p:nvGrpSpPr>
          <p:cNvPr id="29" name="Group 29"/>
          <p:cNvGrpSpPr/>
          <p:nvPr/>
        </p:nvGrpSpPr>
        <p:grpSpPr>
          <a:xfrm>
            <a:off x="-4695392" y="3721184"/>
            <a:ext cx="26852221" cy="5138078"/>
            <a:chOff x="0" y="0"/>
            <a:chExt cx="2899663" cy="554840"/>
          </a:xfrm>
        </p:grpSpPr>
        <p:sp>
          <p:nvSpPr>
            <p:cNvPr id="30" name="Freeform 30"/>
            <p:cNvSpPr/>
            <p:nvPr/>
          </p:nvSpPr>
          <p:spPr>
            <a:xfrm>
              <a:off x="0" y="0"/>
              <a:ext cx="2899663" cy="554840"/>
            </a:xfrm>
            <a:custGeom>
              <a:avLst/>
              <a:gdLst/>
              <a:ahLst/>
              <a:cxnLst/>
              <a:rect l="l" t="t" r="r" b="b"/>
              <a:pathLst>
                <a:path w="2899663" h="554840">
                  <a:moveTo>
                    <a:pt x="2696463" y="0"/>
                  </a:moveTo>
                  <a:lnTo>
                    <a:pt x="0" y="0"/>
                  </a:lnTo>
                  <a:lnTo>
                    <a:pt x="203200" y="554840"/>
                  </a:lnTo>
                  <a:lnTo>
                    <a:pt x="2899663" y="554840"/>
                  </a:lnTo>
                  <a:lnTo>
                    <a:pt x="2696463" y="0"/>
                  </a:lnTo>
                  <a:close/>
                </a:path>
              </a:pathLst>
            </a:custGeom>
            <a:solidFill>
              <a:srgbClr val="BFA046">
                <a:alpha val="95686"/>
              </a:srgbClr>
            </a:solidFill>
          </p:spPr>
        </p:sp>
        <p:sp>
          <p:nvSpPr>
            <p:cNvPr id="31" name="TextBox 31"/>
            <p:cNvSpPr txBox="1"/>
            <p:nvPr/>
          </p:nvSpPr>
          <p:spPr>
            <a:xfrm>
              <a:off x="101600" y="-38100"/>
              <a:ext cx="2696463" cy="592940"/>
            </a:xfrm>
            <a:prstGeom prst="rect">
              <a:avLst/>
            </a:prstGeom>
          </p:spPr>
          <p:txBody>
            <a:bodyPr lIns="50800" tIns="50800" rIns="50800" bIns="50800" rtlCol="0" anchor="ctr"/>
            <a:lstStyle/>
            <a:p>
              <a:pPr algn="ctr">
                <a:lnSpc>
                  <a:spcPts val="2659"/>
                </a:lnSpc>
              </a:pPr>
              <a:endParaRPr/>
            </a:p>
          </p:txBody>
        </p:sp>
      </p:grpSp>
      <p:graphicFrame>
        <p:nvGraphicFramePr>
          <p:cNvPr id="32" name="Table 32"/>
          <p:cNvGraphicFramePr>
            <a:graphicFrameLocks noGrp="1"/>
          </p:cNvGraphicFramePr>
          <p:nvPr>
            <p:extLst>
              <p:ext uri="{D42A27DB-BD31-4B8C-83A1-F6EECF244321}">
                <p14:modId xmlns:p14="http://schemas.microsoft.com/office/powerpoint/2010/main" val="2871412847"/>
              </p:ext>
            </p:extLst>
          </p:nvPr>
        </p:nvGraphicFramePr>
        <p:xfrm>
          <a:off x="9321268" y="1686937"/>
          <a:ext cx="7938032" cy="7172326"/>
        </p:xfrm>
        <a:graphic>
          <a:graphicData uri="http://schemas.openxmlformats.org/drawingml/2006/table">
            <a:tbl>
              <a:tblPr/>
              <a:tblGrid>
                <a:gridCol w="5089793">
                  <a:extLst>
                    <a:ext uri="{9D8B030D-6E8A-4147-A177-3AD203B41FA5}">
                      <a16:colId xmlns:a16="http://schemas.microsoft.com/office/drawing/2014/main" val="20000"/>
                    </a:ext>
                  </a:extLst>
                </a:gridCol>
                <a:gridCol w="2848239">
                  <a:extLst>
                    <a:ext uri="{9D8B030D-6E8A-4147-A177-3AD203B41FA5}">
                      <a16:colId xmlns:a16="http://schemas.microsoft.com/office/drawing/2014/main" val="20001"/>
                    </a:ext>
                  </a:extLst>
                </a:gridCol>
              </a:tblGrid>
              <a:tr h="1024618">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44158"/>
                    </a:solidFill>
                  </a:tcPr>
                </a:tc>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AIC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44158"/>
                    </a:solidFill>
                  </a:tcPr>
                </a:tc>
                <a:extLst>
                  <a:ext uri="{0D108BD9-81ED-4DB2-BD59-A6C34878D82A}">
                    <a16:rowId xmlns:a16="http://schemas.microsoft.com/office/drawing/2014/main" val="10000"/>
                  </a:ext>
                </a:extLst>
              </a:tr>
              <a:tr h="1024618">
                <a:tc>
                  <a:txBody>
                    <a:bodyPr/>
                    <a:lstStyle/>
                    <a:p>
                      <a:pPr algn="ctr">
                        <a:lnSpc>
                          <a:spcPts val="2659"/>
                        </a:lnSpc>
                        <a:defRPr/>
                      </a:pPr>
                      <a:r>
                        <a:rPr lang="en-US" sz="1899">
                          <a:solidFill>
                            <a:srgbClr val="000000"/>
                          </a:solidFill>
                          <a:latin typeface="Canva Sans"/>
                          <a:ea typeface="Canva Sans"/>
                          <a:cs typeface="Canva Sans"/>
                          <a:sym typeface="Canva Sans"/>
                        </a:rPr>
                        <a:t>SARIMA(1,1,1)(1,1,1)[12]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1630.58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4618">
                <a:tc>
                  <a:txBody>
                    <a:bodyPr/>
                    <a:lstStyle/>
                    <a:p>
                      <a:pPr algn="ctr">
                        <a:lnSpc>
                          <a:spcPts val="2659"/>
                        </a:lnSpc>
                        <a:defRPr/>
                      </a:pPr>
                      <a:r>
                        <a:rPr lang="en-US" sz="1899">
                          <a:solidFill>
                            <a:srgbClr val="000000"/>
                          </a:solidFill>
                          <a:latin typeface="Canva Sans"/>
                          <a:ea typeface="Canva Sans"/>
                          <a:cs typeface="Canva Sans"/>
                          <a:sym typeface="Canva Sans"/>
                        </a:rPr>
                        <a:t>SARIMA (1,1,1)(1,1,0)[12]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1632.28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4618">
                <a:tc>
                  <a:txBody>
                    <a:bodyPr/>
                    <a:lstStyle/>
                    <a:p>
                      <a:pPr algn="ctr">
                        <a:lnSpc>
                          <a:spcPts val="2659"/>
                        </a:lnSpc>
                        <a:defRPr/>
                      </a:pPr>
                      <a:r>
                        <a:rPr lang="en-US" sz="1899">
                          <a:solidFill>
                            <a:srgbClr val="000000"/>
                          </a:solidFill>
                          <a:latin typeface="Canva Sans"/>
                          <a:ea typeface="Canva Sans"/>
                          <a:cs typeface="Canva Sans"/>
                          <a:sym typeface="Canva Sans"/>
                        </a:rPr>
                        <a:t>SARIMA (1,1,1)(0,1,1)[12]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1627.88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4618">
                <a:tc>
                  <a:txBody>
                    <a:bodyPr/>
                    <a:lstStyle/>
                    <a:p>
                      <a:pPr algn="ctr">
                        <a:lnSpc>
                          <a:spcPts val="2659"/>
                        </a:lnSpc>
                        <a:defRPr/>
                      </a:pPr>
                      <a:r>
                        <a:rPr lang="en-US" sz="1899">
                          <a:solidFill>
                            <a:srgbClr val="000000"/>
                          </a:solidFill>
                          <a:latin typeface="Canva Sans"/>
                          <a:ea typeface="Canva Sans"/>
                          <a:cs typeface="Canva Sans"/>
                          <a:sym typeface="Canva Sans"/>
                        </a:rPr>
                        <a:t>SARIMA (0,1,1)(1,1,1)[12]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1627.88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4618">
                <a:tc>
                  <a:txBody>
                    <a:bodyPr/>
                    <a:lstStyle/>
                    <a:p>
                      <a:pPr algn="ctr">
                        <a:lnSpc>
                          <a:spcPts val="2659"/>
                        </a:lnSpc>
                        <a:defRPr/>
                      </a:pPr>
                      <a:r>
                        <a:rPr lang="en-US" sz="1899">
                          <a:solidFill>
                            <a:srgbClr val="000000"/>
                          </a:solidFill>
                          <a:latin typeface="Canva Sans"/>
                          <a:ea typeface="Canva Sans"/>
                          <a:cs typeface="Canva Sans"/>
                          <a:sym typeface="Canva Sans"/>
                        </a:rPr>
                        <a:t>SARIMA (1,1,0)(1,1,1)[12]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1632.28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24618">
                <a:tc>
                  <a:txBody>
                    <a:bodyPr/>
                    <a:lstStyle/>
                    <a:p>
                      <a:pPr algn="ctr">
                        <a:lnSpc>
                          <a:spcPts val="2659"/>
                        </a:lnSpc>
                        <a:defRPr/>
                      </a:pPr>
                      <a:r>
                        <a:rPr lang="en-US" sz="1899" b="1">
                          <a:solidFill>
                            <a:srgbClr val="D9251C"/>
                          </a:solidFill>
                          <a:latin typeface="Canva Sans Bold"/>
                          <a:ea typeface="Canva Sans Bold"/>
                          <a:cs typeface="Canva Sans Bold"/>
                          <a:sym typeface="Canva Sans Bold"/>
                        </a:rPr>
                        <a:t>SARIMA (0, 1, 0)(1,1,1)[12]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dirty="0">
                          <a:solidFill>
                            <a:srgbClr val="D9251C"/>
                          </a:solidFill>
                          <a:latin typeface="Canva Sans Bold"/>
                          <a:ea typeface="Canva Sans Bold"/>
                          <a:cs typeface="Canva Sans Bold"/>
                          <a:sym typeface="Canva Sans Bold"/>
                        </a:rPr>
                        <a:t>1626.6</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3" name="TextBox 33"/>
          <p:cNvSpPr txBox="1"/>
          <p:nvPr/>
        </p:nvSpPr>
        <p:spPr>
          <a:xfrm>
            <a:off x="388049" y="9721934"/>
            <a:ext cx="7231658" cy="387350"/>
          </a:xfrm>
          <a:prstGeom prst="rect">
            <a:avLst/>
          </a:prstGeom>
        </p:spPr>
        <p:txBody>
          <a:bodyPr lIns="0" tIns="0" rIns="0" bIns="0" rtlCol="0" anchor="t">
            <a:spAutoFit/>
          </a:bodyPr>
          <a:lstStyle/>
          <a:p>
            <a:pPr algn="ctr">
              <a:lnSpc>
                <a:spcPts val="2800"/>
              </a:lnSpc>
              <a:spcBef>
                <a:spcPct val="0"/>
              </a:spcBef>
            </a:pPr>
            <a:r>
              <a:rPr lang="en-US" sz="2000"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34" name="TextBox 34"/>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15</a:t>
            </a:r>
          </a:p>
        </p:txBody>
      </p:sp>
      <p:sp>
        <p:nvSpPr>
          <p:cNvPr id="35" name="TextBox 35"/>
          <p:cNvSpPr txBox="1"/>
          <p:nvPr/>
        </p:nvSpPr>
        <p:spPr>
          <a:xfrm>
            <a:off x="1028700" y="1974531"/>
            <a:ext cx="7751785" cy="1736245"/>
          </a:xfrm>
          <a:prstGeom prst="rect">
            <a:avLst/>
          </a:prstGeom>
        </p:spPr>
        <p:txBody>
          <a:bodyPr wrap="square" lIns="0" tIns="0" rIns="0" bIns="0" rtlCol="0" anchor="t">
            <a:spAutoFit/>
          </a:bodyPr>
          <a:lstStyle/>
          <a:p>
            <a:pPr algn="l">
              <a:lnSpc>
                <a:spcPts val="7039"/>
              </a:lnSpc>
            </a:pPr>
            <a:r>
              <a:rPr lang="en-US" sz="5499" b="1" dirty="0">
                <a:solidFill>
                  <a:srgbClr val="144158"/>
                </a:solidFill>
                <a:latin typeface="Times New Roman Bold"/>
                <a:ea typeface="Times New Roman Bold"/>
                <a:cs typeface="Times New Roman Bold"/>
                <a:sym typeface="Times New Roman Bold"/>
              </a:rPr>
              <a:t>ESTIMASI DAN PEMILIHAN MODEL</a:t>
            </a:r>
          </a:p>
        </p:txBody>
      </p:sp>
      <p:sp>
        <p:nvSpPr>
          <p:cNvPr id="36" name="TextBox 36"/>
          <p:cNvSpPr txBox="1"/>
          <p:nvPr/>
        </p:nvSpPr>
        <p:spPr>
          <a:xfrm>
            <a:off x="1113621" y="3900865"/>
            <a:ext cx="7617097" cy="4730750"/>
          </a:xfrm>
          <a:prstGeom prst="rect">
            <a:avLst/>
          </a:prstGeom>
        </p:spPr>
        <p:txBody>
          <a:bodyPr lIns="0" tIns="0" rIns="0" bIns="0" rtlCol="0" anchor="t">
            <a:spAutoFit/>
          </a:bodyPr>
          <a:lstStyle/>
          <a:p>
            <a:pPr algn="just">
              <a:lnSpc>
                <a:spcPts val="4149"/>
              </a:lnSpc>
            </a:pPr>
            <a:r>
              <a:rPr lang="en-US" sz="2499">
                <a:solidFill>
                  <a:srgbClr val="FFFFFF"/>
                </a:solidFill>
                <a:latin typeface="Times New Roman"/>
                <a:ea typeface="Times New Roman"/>
                <a:cs typeface="Times New Roman"/>
                <a:sym typeface="Times New Roman"/>
              </a:rPr>
              <a:t>Pemilihan model terbaik dilakukan dengan mempertimbangkan nilai </a:t>
            </a:r>
            <a:r>
              <a:rPr lang="en-US" sz="2499" b="1">
                <a:solidFill>
                  <a:srgbClr val="D9251C"/>
                </a:solidFill>
                <a:latin typeface="Times New Roman Bold"/>
                <a:ea typeface="Times New Roman Bold"/>
                <a:cs typeface="Times New Roman Bold"/>
                <a:sym typeface="Times New Roman Bold"/>
              </a:rPr>
              <a:t>AIC </a:t>
            </a:r>
            <a:r>
              <a:rPr lang="en-US" sz="2499" b="1" i="1">
                <a:solidFill>
                  <a:srgbClr val="D9251C"/>
                </a:solidFill>
                <a:latin typeface="Times New Roman Bold Italics"/>
                <a:ea typeface="Times New Roman Bold Italics"/>
                <a:cs typeface="Times New Roman Bold Italics"/>
                <a:sym typeface="Times New Roman Bold Italics"/>
              </a:rPr>
              <a:t>(Akaike Information Criterion)</a:t>
            </a:r>
            <a:r>
              <a:rPr lang="en-US" sz="2499" i="1">
                <a:solidFill>
                  <a:srgbClr val="FFFFFF"/>
                </a:solidFill>
                <a:latin typeface="Times New Roman Italics"/>
                <a:ea typeface="Times New Roman Italics"/>
                <a:cs typeface="Times New Roman Italics"/>
                <a:sym typeface="Times New Roman Italics"/>
              </a:rPr>
              <a:t>, </a:t>
            </a:r>
            <a:r>
              <a:rPr lang="en-US" sz="2499">
                <a:solidFill>
                  <a:srgbClr val="FFFFFF"/>
                </a:solidFill>
                <a:latin typeface="Times New Roman"/>
                <a:ea typeface="Times New Roman"/>
                <a:cs typeface="Times New Roman"/>
                <a:sym typeface="Times New Roman"/>
              </a:rPr>
              <a:t>di mana model dengan nilai AIC terendah dipilih. Berdasarkan perhitungan AIC, model terbaik yang diperoleh adalah </a:t>
            </a:r>
            <a:r>
              <a:rPr lang="en-US" sz="2499" b="1">
                <a:solidFill>
                  <a:srgbClr val="D9251C"/>
                </a:solidFill>
                <a:latin typeface="Times New Roman Bold"/>
                <a:ea typeface="Times New Roman Bold"/>
                <a:cs typeface="Times New Roman Bold"/>
                <a:sym typeface="Times New Roman Bold"/>
              </a:rPr>
              <a:t>SARIMA(0,1,0)(1,1,1)[12]</a:t>
            </a:r>
            <a:r>
              <a:rPr lang="en-US" sz="2499">
                <a:solidFill>
                  <a:srgbClr val="FFFFFF"/>
                </a:solidFill>
                <a:latin typeface="Times New Roman"/>
                <a:ea typeface="Times New Roman"/>
                <a:cs typeface="Times New Roman"/>
                <a:sym typeface="Times New Roman"/>
              </a:rPr>
              <a:t>, dengan nilai </a:t>
            </a:r>
            <a:r>
              <a:rPr lang="en-US" sz="2499" b="1">
                <a:solidFill>
                  <a:srgbClr val="D9251C"/>
                </a:solidFill>
                <a:latin typeface="Times New Roman Bold"/>
                <a:ea typeface="Times New Roman Bold"/>
                <a:cs typeface="Times New Roman Bold"/>
                <a:sym typeface="Times New Roman Bold"/>
              </a:rPr>
              <a:t>AIC sebesar 1626.6.</a:t>
            </a:r>
            <a:r>
              <a:rPr lang="en-US" sz="2499">
                <a:solidFill>
                  <a:srgbClr val="FFFFFF"/>
                </a:solidFill>
                <a:latin typeface="Times New Roman"/>
                <a:ea typeface="Times New Roman"/>
                <a:cs typeface="Times New Roman"/>
                <a:sym typeface="Times New Roman"/>
              </a:rPr>
              <a:t> Model ini menunjukkan keseimbangan terbaik antara kesesuaian model dan kompleksitasnya, sehingga dipilih sebagai model final untuk prediksi produksi gula.</a:t>
            </a:r>
          </a:p>
        </p:txBody>
      </p:sp>
      <p:sp>
        <p:nvSpPr>
          <p:cNvPr id="37" name="TextBox 37"/>
          <p:cNvSpPr txBox="1"/>
          <p:nvPr/>
        </p:nvSpPr>
        <p:spPr>
          <a:xfrm>
            <a:off x="9321268" y="1189884"/>
            <a:ext cx="7938032" cy="384810"/>
          </a:xfrm>
          <a:prstGeom prst="rect">
            <a:avLst/>
          </a:prstGeom>
        </p:spPr>
        <p:txBody>
          <a:bodyPr lIns="0" tIns="0" rIns="0" bIns="0" rtlCol="0" anchor="t">
            <a:spAutoFit/>
          </a:bodyPr>
          <a:lstStyle/>
          <a:p>
            <a:pPr algn="ctr">
              <a:lnSpc>
                <a:spcPts val="2819"/>
              </a:lnSpc>
            </a:pPr>
            <a:r>
              <a:rPr lang="en-US" sz="1999" b="1">
                <a:solidFill>
                  <a:srgbClr val="000000"/>
                </a:solidFill>
                <a:latin typeface="Times New Roman Bold"/>
                <a:ea typeface="Times New Roman Bold"/>
                <a:cs typeface="Times New Roman Bold"/>
                <a:sym typeface="Times New Roman Bold"/>
              </a:rPr>
              <a:t>Tabel 2. </a:t>
            </a:r>
            <a:r>
              <a:rPr lang="en-US" sz="1999">
                <a:solidFill>
                  <a:srgbClr val="000000"/>
                </a:solidFill>
                <a:latin typeface="Times New Roman"/>
                <a:ea typeface="Times New Roman"/>
                <a:cs typeface="Times New Roman"/>
                <a:sym typeface="Times New Roman"/>
              </a:rPr>
              <a:t>Estimasi Model SARIMA</a:t>
            </a:r>
          </a:p>
        </p:txBody>
      </p:sp>
      <p:sp>
        <p:nvSpPr>
          <p:cNvPr id="38" name="AutoShape 38"/>
          <p:cNvSpPr/>
          <p:nvPr/>
        </p:nvSpPr>
        <p:spPr>
          <a:xfrm>
            <a:off x="1113621" y="3740234"/>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844" y="9525753"/>
            <a:ext cx="19356844" cy="761247"/>
            <a:chOff x="0" y="0"/>
            <a:chExt cx="4417497" cy="173727"/>
          </a:xfrm>
        </p:grpSpPr>
        <p:sp>
          <p:nvSpPr>
            <p:cNvPr id="3" name="Freeform 3"/>
            <p:cNvSpPr/>
            <p:nvPr/>
          </p:nvSpPr>
          <p:spPr>
            <a:xfrm>
              <a:off x="0" y="0"/>
              <a:ext cx="4417497" cy="173727"/>
            </a:xfrm>
            <a:custGeom>
              <a:avLst/>
              <a:gdLst/>
              <a:ahLst/>
              <a:cxnLst/>
              <a:rect l="l" t="t" r="r" b="b"/>
              <a:pathLst>
                <a:path w="4417497" h="173727">
                  <a:moveTo>
                    <a:pt x="4214297" y="0"/>
                  </a:moveTo>
                  <a:lnTo>
                    <a:pt x="0" y="0"/>
                  </a:lnTo>
                  <a:lnTo>
                    <a:pt x="203200" y="173727"/>
                  </a:lnTo>
                  <a:lnTo>
                    <a:pt x="4417497" y="173727"/>
                  </a:lnTo>
                  <a:lnTo>
                    <a:pt x="4214297" y="0"/>
                  </a:lnTo>
                  <a:close/>
                </a:path>
              </a:pathLst>
            </a:custGeom>
            <a:solidFill>
              <a:srgbClr val="144158"/>
            </a:solidFill>
          </p:spPr>
        </p:sp>
        <p:sp>
          <p:nvSpPr>
            <p:cNvPr id="4" name="TextBox 4"/>
            <p:cNvSpPr txBox="1"/>
            <p:nvPr/>
          </p:nvSpPr>
          <p:spPr>
            <a:xfrm>
              <a:off x="101600" y="-38100"/>
              <a:ext cx="4214297" cy="2118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482642" y="9525753"/>
            <a:ext cx="9642517" cy="1371229"/>
            <a:chOff x="0" y="0"/>
            <a:chExt cx="811468" cy="115396"/>
          </a:xfrm>
        </p:grpSpPr>
        <p:sp>
          <p:nvSpPr>
            <p:cNvPr id="6" name="Freeform 6"/>
            <p:cNvSpPr/>
            <p:nvPr/>
          </p:nvSpPr>
          <p:spPr>
            <a:xfrm>
              <a:off x="0" y="0"/>
              <a:ext cx="811468" cy="115396"/>
            </a:xfrm>
            <a:custGeom>
              <a:avLst/>
              <a:gdLst/>
              <a:ahLst/>
              <a:cxnLst/>
              <a:rect l="l" t="t" r="r" b="b"/>
              <a:pathLst>
                <a:path w="811468" h="115396">
                  <a:moveTo>
                    <a:pt x="608268" y="0"/>
                  </a:moveTo>
                  <a:lnTo>
                    <a:pt x="0" y="0"/>
                  </a:lnTo>
                  <a:lnTo>
                    <a:pt x="203200" y="115396"/>
                  </a:lnTo>
                  <a:lnTo>
                    <a:pt x="811468" y="115396"/>
                  </a:lnTo>
                  <a:lnTo>
                    <a:pt x="608268" y="0"/>
                  </a:lnTo>
                  <a:close/>
                </a:path>
              </a:pathLst>
            </a:custGeom>
            <a:solidFill>
              <a:srgbClr val="BFA046"/>
            </a:solidFill>
          </p:spPr>
        </p:sp>
        <p:sp>
          <p:nvSpPr>
            <p:cNvPr id="7" name="TextBox 7"/>
            <p:cNvSpPr txBox="1"/>
            <p:nvPr/>
          </p:nvSpPr>
          <p:spPr>
            <a:xfrm>
              <a:off x="101600" y="-38100"/>
              <a:ext cx="608268" cy="1534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282110" y="3249476"/>
            <a:ext cx="26852221" cy="6169640"/>
            <a:chOff x="0" y="0"/>
            <a:chExt cx="2899663" cy="666235"/>
          </a:xfrm>
        </p:grpSpPr>
        <p:sp>
          <p:nvSpPr>
            <p:cNvPr id="9" name="Freeform 9"/>
            <p:cNvSpPr/>
            <p:nvPr/>
          </p:nvSpPr>
          <p:spPr>
            <a:xfrm>
              <a:off x="0" y="0"/>
              <a:ext cx="2899663" cy="666235"/>
            </a:xfrm>
            <a:custGeom>
              <a:avLst/>
              <a:gdLst/>
              <a:ahLst/>
              <a:cxnLst/>
              <a:rect l="l" t="t" r="r" b="b"/>
              <a:pathLst>
                <a:path w="2899663" h="666235">
                  <a:moveTo>
                    <a:pt x="2696463" y="0"/>
                  </a:moveTo>
                  <a:lnTo>
                    <a:pt x="0" y="0"/>
                  </a:lnTo>
                  <a:lnTo>
                    <a:pt x="203200" y="666235"/>
                  </a:lnTo>
                  <a:lnTo>
                    <a:pt x="2899663" y="666235"/>
                  </a:lnTo>
                  <a:lnTo>
                    <a:pt x="2696463" y="0"/>
                  </a:lnTo>
                  <a:close/>
                </a:path>
              </a:pathLst>
            </a:custGeom>
            <a:solidFill>
              <a:srgbClr val="BFA046">
                <a:alpha val="95686"/>
              </a:srgbClr>
            </a:solidFill>
          </p:spPr>
        </p:sp>
        <p:sp>
          <p:nvSpPr>
            <p:cNvPr id="10" name="TextBox 10"/>
            <p:cNvSpPr txBox="1"/>
            <p:nvPr/>
          </p:nvSpPr>
          <p:spPr>
            <a:xfrm>
              <a:off x="101600" y="-38100"/>
              <a:ext cx="2696463" cy="70433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282110" y="1576989"/>
            <a:ext cx="28665570" cy="1333397"/>
            <a:chOff x="0" y="0"/>
            <a:chExt cx="3095479" cy="143988"/>
          </a:xfrm>
        </p:grpSpPr>
        <p:sp>
          <p:nvSpPr>
            <p:cNvPr id="12" name="Freeform 12"/>
            <p:cNvSpPr/>
            <p:nvPr/>
          </p:nvSpPr>
          <p:spPr>
            <a:xfrm>
              <a:off x="0" y="0"/>
              <a:ext cx="3095479" cy="143988"/>
            </a:xfrm>
            <a:custGeom>
              <a:avLst/>
              <a:gdLst/>
              <a:ahLst/>
              <a:cxnLst/>
              <a:rect l="l" t="t" r="r" b="b"/>
              <a:pathLst>
                <a:path w="3095479" h="143988">
                  <a:moveTo>
                    <a:pt x="2892279" y="0"/>
                  </a:moveTo>
                  <a:lnTo>
                    <a:pt x="0" y="0"/>
                  </a:lnTo>
                  <a:lnTo>
                    <a:pt x="203200" y="143988"/>
                  </a:lnTo>
                  <a:lnTo>
                    <a:pt x="3095479" y="143988"/>
                  </a:lnTo>
                  <a:lnTo>
                    <a:pt x="2892279" y="0"/>
                  </a:lnTo>
                  <a:close/>
                </a:path>
              </a:pathLst>
            </a:custGeom>
            <a:solidFill>
              <a:srgbClr val="144158">
                <a:alpha val="95686"/>
              </a:srgbClr>
            </a:solidFill>
          </p:spPr>
        </p:sp>
        <p:sp>
          <p:nvSpPr>
            <p:cNvPr id="13" name="TextBox 13"/>
            <p:cNvSpPr txBox="1"/>
            <p:nvPr/>
          </p:nvSpPr>
          <p:spPr>
            <a:xfrm>
              <a:off x="101600" y="-38100"/>
              <a:ext cx="2892279" cy="182088"/>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9507675" y="2316512"/>
            <a:ext cx="7997297" cy="5708070"/>
          </a:xfrm>
          <a:custGeom>
            <a:avLst/>
            <a:gdLst/>
            <a:ahLst/>
            <a:cxnLst/>
            <a:rect l="l" t="t" r="r" b="b"/>
            <a:pathLst>
              <a:path w="7997297" h="5708070">
                <a:moveTo>
                  <a:pt x="0" y="0"/>
                </a:moveTo>
                <a:lnTo>
                  <a:pt x="7997296" y="0"/>
                </a:lnTo>
                <a:lnTo>
                  <a:pt x="7997296" y="5708070"/>
                </a:lnTo>
                <a:lnTo>
                  <a:pt x="0" y="5708070"/>
                </a:lnTo>
                <a:lnTo>
                  <a:pt x="0" y="0"/>
                </a:lnTo>
                <a:close/>
              </a:path>
            </a:pathLst>
          </a:custGeom>
          <a:blipFill>
            <a:blip r:embed="rId2"/>
            <a:stretch>
              <a:fillRect/>
            </a:stretch>
          </a:blipFill>
          <a:ln w="9525" cap="sq">
            <a:solidFill>
              <a:srgbClr val="000000"/>
            </a:solidFill>
            <a:prstDash val="solid"/>
            <a:miter/>
          </a:ln>
        </p:spPr>
      </p:sp>
      <p:sp>
        <p:nvSpPr>
          <p:cNvPr id="15" name="TextBox 15"/>
          <p:cNvSpPr txBox="1"/>
          <p:nvPr/>
        </p:nvSpPr>
        <p:spPr>
          <a:xfrm>
            <a:off x="348902" y="9671084"/>
            <a:ext cx="12133740" cy="384860"/>
          </a:xfrm>
          <a:prstGeom prst="rect">
            <a:avLst/>
          </a:prstGeom>
        </p:spPr>
        <p:txBody>
          <a:bodyPr lIns="0" tIns="0" rIns="0" bIns="0" rtlCol="0" anchor="t">
            <a:spAutoFit/>
          </a:bodyPr>
          <a:lstStyle/>
          <a:p>
            <a:pPr algn="just">
              <a:lnSpc>
                <a:spcPts val="2819"/>
              </a:lnSpc>
            </a:pPr>
            <a:r>
              <a:rPr lang="en-US" sz="1999"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16" name="TextBox 16"/>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16</a:t>
            </a:r>
          </a:p>
        </p:txBody>
      </p:sp>
      <p:sp>
        <p:nvSpPr>
          <p:cNvPr id="17" name="TextBox 17"/>
          <p:cNvSpPr txBox="1"/>
          <p:nvPr/>
        </p:nvSpPr>
        <p:spPr>
          <a:xfrm>
            <a:off x="775252" y="1749139"/>
            <a:ext cx="7939101" cy="982346"/>
          </a:xfrm>
          <a:prstGeom prst="rect">
            <a:avLst/>
          </a:prstGeom>
        </p:spPr>
        <p:txBody>
          <a:bodyPr lIns="0" tIns="0" rIns="0" bIns="0" rtlCol="0" anchor="t">
            <a:spAutoFit/>
          </a:bodyPr>
          <a:lstStyle/>
          <a:p>
            <a:pPr algn="l">
              <a:lnSpc>
                <a:spcPts val="7039"/>
              </a:lnSpc>
            </a:pPr>
            <a:r>
              <a:rPr lang="en-US" sz="5499" b="1">
                <a:solidFill>
                  <a:srgbClr val="FFFFFF"/>
                </a:solidFill>
                <a:latin typeface="Times New Roman Bold"/>
                <a:ea typeface="Times New Roman Bold"/>
                <a:cs typeface="Times New Roman Bold"/>
                <a:sym typeface="Times New Roman Bold"/>
              </a:rPr>
              <a:t>DIAGNOSIS MODEL</a:t>
            </a:r>
          </a:p>
        </p:txBody>
      </p:sp>
      <p:sp>
        <p:nvSpPr>
          <p:cNvPr id="18" name="TextBox 18"/>
          <p:cNvSpPr txBox="1"/>
          <p:nvPr/>
        </p:nvSpPr>
        <p:spPr>
          <a:xfrm>
            <a:off x="775252" y="3545365"/>
            <a:ext cx="8165661" cy="3975100"/>
          </a:xfrm>
          <a:prstGeom prst="rect">
            <a:avLst/>
          </a:prstGeom>
        </p:spPr>
        <p:txBody>
          <a:bodyPr lIns="0" tIns="0" rIns="0" bIns="0" rtlCol="0" anchor="t">
            <a:spAutoFit/>
          </a:bodyPr>
          <a:lstStyle/>
          <a:p>
            <a:pPr marL="539746" lvl="1" indent="-269873"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Q-Q Plot:</a:t>
            </a:r>
            <a:r>
              <a:rPr lang="en-US" sz="2499">
                <a:solidFill>
                  <a:srgbClr val="000000"/>
                </a:solidFill>
                <a:latin typeface="Times New Roman"/>
                <a:ea typeface="Times New Roman"/>
                <a:cs typeface="Times New Roman"/>
                <a:sym typeface="Times New Roman"/>
              </a:rPr>
              <a:t> </a:t>
            </a:r>
            <a:r>
              <a:rPr lang="en-US" sz="2499">
                <a:solidFill>
                  <a:srgbClr val="FFFFFF"/>
                </a:solidFill>
                <a:latin typeface="Times New Roman"/>
                <a:ea typeface="Times New Roman"/>
                <a:cs typeface="Times New Roman"/>
                <a:sym typeface="Times New Roman"/>
              </a:rPr>
              <a:t>Sebagian besar titik residual mengikuti garis teoretis, menunjukkan </a:t>
            </a:r>
            <a:r>
              <a:rPr lang="en-US" sz="2499" b="1">
                <a:solidFill>
                  <a:srgbClr val="D9251C"/>
                </a:solidFill>
                <a:latin typeface="Times New Roman Bold"/>
                <a:ea typeface="Times New Roman Bold"/>
                <a:cs typeface="Times New Roman Bold"/>
                <a:sym typeface="Times New Roman Bold"/>
              </a:rPr>
              <a:t>distribusi residual mendekati normal.</a:t>
            </a:r>
          </a:p>
          <a:p>
            <a:pPr marL="539746" lvl="1" indent="-269873"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Residual Plot:</a:t>
            </a:r>
            <a:r>
              <a:rPr lang="en-US" sz="2499">
                <a:solidFill>
                  <a:srgbClr val="FFFFFF"/>
                </a:solidFill>
                <a:latin typeface="Times New Roman"/>
                <a:ea typeface="Times New Roman"/>
                <a:cs typeface="Times New Roman"/>
                <a:sym typeface="Times New Roman"/>
              </a:rPr>
              <a:t> Residual tersebar secara acak di sekitar garis nol, tanpa pola signifikan, mengindikasikan </a:t>
            </a:r>
            <a:r>
              <a:rPr lang="en-US" sz="2499" b="1">
                <a:solidFill>
                  <a:srgbClr val="D9251C"/>
                </a:solidFill>
                <a:latin typeface="Times New Roman Bold"/>
                <a:ea typeface="Times New Roman Bold"/>
                <a:cs typeface="Times New Roman Bold"/>
                <a:sym typeface="Times New Roman Bold"/>
              </a:rPr>
              <a:t>tidak ada autokorelasi yang tinggi</a:t>
            </a:r>
            <a:r>
              <a:rPr lang="en-US" sz="2499">
                <a:solidFill>
                  <a:srgbClr val="FFFFFF"/>
                </a:solidFill>
                <a:latin typeface="Times New Roman"/>
                <a:ea typeface="Times New Roman"/>
                <a:cs typeface="Times New Roman"/>
                <a:sym typeface="Times New Roman"/>
              </a:rPr>
              <a:t>.</a:t>
            </a:r>
          </a:p>
          <a:p>
            <a:pPr marL="539746" lvl="1" indent="-269873" algn="just">
              <a:lnSpc>
                <a:spcPts val="3499"/>
              </a:lnSpc>
              <a:buFont typeface="Arial"/>
              <a:buChar char="•"/>
            </a:pPr>
            <a:r>
              <a:rPr lang="en-US" sz="2499" b="1">
                <a:solidFill>
                  <a:srgbClr val="000000"/>
                </a:solidFill>
                <a:latin typeface="Times New Roman Bold"/>
                <a:ea typeface="Times New Roman Bold"/>
                <a:cs typeface="Times New Roman Bold"/>
                <a:sym typeface="Times New Roman Bold"/>
              </a:rPr>
              <a:t>ACF &amp; PACF:</a:t>
            </a:r>
            <a:r>
              <a:rPr lang="en-US" sz="2499">
                <a:solidFill>
                  <a:srgbClr val="FFFFFF"/>
                </a:solidFill>
                <a:latin typeface="Times New Roman"/>
                <a:ea typeface="Times New Roman"/>
                <a:cs typeface="Times New Roman"/>
                <a:sym typeface="Times New Roman"/>
              </a:rPr>
              <a:t> Nilai autokorelasi berada dalam batas konfidensi, menandakan </a:t>
            </a:r>
            <a:r>
              <a:rPr lang="en-US" sz="2499" b="1">
                <a:solidFill>
                  <a:srgbClr val="D9251C"/>
                </a:solidFill>
                <a:latin typeface="Times New Roman Bold"/>
                <a:ea typeface="Times New Roman Bold"/>
                <a:cs typeface="Times New Roman Bold"/>
                <a:sym typeface="Times New Roman Bold"/>
              </a:rPr>
              <a:t>tidak ada autokorelasi signifikan pada lag tertentu.</a:t>
            </a:r>
          </a:p>
        </p:txBody>
      </p:sp>
      <p:sp>
        <p:nvSpPr>
          <p:cNvPr id="19" name="TextBox 19"/>
          <p:cNvSpPr txBox="1"/>
          <p:nvPr/>
        </p:nvSpPr>
        <p:spPr>
          <a:xfrm>
            <a:off x="775252" y="2786561"/>
            <a:ext cx="8694323" cy="802006"/>
          </a:xfrm>
          <a:prstGeom prst="rect">
            <a:avLst/>
          </a:prstGeom>
        </p:spPr>
        <p:txBody>
          <a:bodyPr lIns="0" tIns="0" rIns="0" bIns="0" rtlCol="0" anchor="t">
            <a:spAutoFit/>
          </a:bodyPr>
          <a:lstStyle/>
          <a:p>
            <a:pPr algn="l">
              <a:lnSpc>
                <a:spcPts val="5759"/>
              </a:lnSpc>
            </a:pPr>
            <a:r>
              <a:rPr lang="en-US" sz="4499" b="1" u="sng">
                <a:solidFill>
                  <a:srgbClr val="002C4F"/>
                </a:solidFill>
                <a:latin typeface="Times New Roman Bold"/>
                <a:ea typeface="Times New Roman Bold"/>
                <a:cs typeface="Times New Roman Bold"/>
                <a:sym typeface="Times New Roman Bold"/>
              </a:rPr>
              <a:t>Eksploratif</a:t>
            </a:r>
          </a:p>
        </p:txBody>
      </p:sp>
      <p:sp>
        <p:nvSpPr>
          <p:cNvPr id="20" name="TextBox 20"/>
          <p:cNvSpPr txBox="1"/>
          <p:nvPr/>
        </p:nvSpPr>
        <p:spPr>
          <a:xfrm>
            <a:off x="9479047" y="8269766"/>
            <a:ext cx="8025924" cy="384810"/>
          </a:xfrm>
          <a:prstGeom prst="rect">
            <a:avLst/>
          </a:prstGeom>
        </p:spPr>
        <p:txBody>
          <a:bodyPr lIns="0" tIns="0" rIns="0" bIns="0" rtlCol="0" anchor="t">
            <a:spAutoFit/>
          </a:bodyPr>
          <a:lstStyle/>
          <a:p>
            <a:pPr algn="ctr">
              <a:lnSpc>
                <a:spcPts val="2819"/>
              </a:lnSpc>
            </a:pPr>
            <a:r>
              <a:rPr lang="en-US" sz="1999" b="1">
                <a:solidFill>
                  <a:srgbClr val="FFFFFF"/>
                </a:solidFill>
                <a:latin typeface="Times New Roman Bold"/>
                <a:ea typeface="Times New Roman Bold"/>
                <a:cs typeface="Times New Roman Bold"/>
                <a:sym typeface="Times New Roman Bold"/>
              </a:rPr>
              <a:t>Gambar 5.</a:t>
            </a:r>
            <a:r>
              <a:rPr lang="en-US" sz="1999">
                <a:solidFill>
                  <a:srgbClr val="FFFFFF"/>
                </a:solidFill>
                <a:latin typeface="Times New Roman"/>
                <a:ea typeface="Times New Roman"/>
                <a:cs typeface="Times New Roman"/>
                <a:sym typeface="Times New Roman"/>
              </a:rPr>
              <a:t> Plot Uji Eksploratif</a:t>
            </a:r>
          </a:p>
        </p:txBody>
      </p:sp>
      <p:sp>
        <p:nvSpPr>
          <p:cNvPr id="21" name="TextBox 21"/>
          <p:cNvSpPr txBox="1"/>
          <p:nvPr/>
        </p:nvSpPr>
        <p:spPr>
          <a:xfrm>
            <a:off x="938399" y="7634766"/>
            <a:ext cx="8002514" cy="1346200"/>
          </a:xfrm>
          <a:prstGeom prst="rect">
            <a:avLst/>
          </a:prstGeom>
        </p:spPr>
        <p:txBody>
          <a:bodyPr lIns="0" tIns="0" rIns="0" bIns="0" rtlCol="0" anchor="t">
            <a:spAutoFit/>
          </a:bodyPr>
          <a:lstStyle/>
          <a:p>
            <a:pPr algn="just">
              <a:lnSpc>
                <a:spcPts val="3499"/>
              </a:lnSpc>
            </a:pPr>
            <a:r>
              <a:rPr lang="en-US" sz="2499">
                <a:solidFill>
                  <a:srgbClr val="FFFFFF"/>
                </a:solidFill>
                <a:latin typeface="Times New Roman"/>
                <a:ea typeface="Times New Roman"/>
                <a:cs typeface="Times New Roman"/>
                <a:sym typeface="Times New Roman"/>
              </a:rPr>
              <a:t>Hasil ini menunjukkan bahwa model memenuhi asumsi residual normal dan tidak berautokorelasi, sehingga cocok dan dapat memberikan estimasi yang andal.</a:t>
            </a:r>
          </a:p>
        </p:txBody>
      </p:sp>
      <p:grpSp>
        <p:nvGrpSpPr>
          <p:cNvPr id="22" name="Group 22"/>
          <p:cNvGrpSpPr/>
          <p:nvPr/>
        </p:nvGrpSpPr>
        <p:grpSpPr>
          <a:xfrm rot="2589027">
            <a:off x="16663914" y="-965268"/>
            <a:ext cx="4570576" cy="2850877"/>
            <a:chOff x="0" y="0"/>
            <a:chExt cx="1303095" cy="812800"/>
          </a:xfrm>
        </p:grpSpPr>
        <p:sp>
          <p:nvSpPr>
            <p:cNvPr id="23" name="Freeform 2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24" name="TextBox 2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3896500" y="-433653"/>
            <a:ext cx="13066402" cy="1238225"/>
            <a:chOff x="0" y="0"/>
            <a:chExt cx="1527407" cy="144743"/>
          </a:xfrm>
        </p:grpSpPr>
        <p:sp>
          <p:nvSpPr>
            <p:cNvPr id="26" name="Freeform 26"/>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27" name="TextBox 27"/>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0166351" y="10181"/>
            <a:ext cx="4935870" cy="619684"/>
            <a:chOff x="0" y="0"/>
            <a:chExt cx="1219374" cy="153089"/>
          </a:xfrm>
        </p:grpSpPr>
        <p:sp>
          <p:nvSpPr>
            <p:cNvPr id="29" name="Freeform 29"/>
            <p:cNvSpPr/>
            <p:nvPr/>
          </p:nvSpPr>
          <p:spPr>
            <a:xfrm>
              <a:off x="0" y="0"/>
              <a:ext cx="1219374" cy="153089"/>
            </a:xfrm>
            <a:custGeom>
              <a:avLst/>
              <a:gdLst/>
              <a:ahLst/>
              <a:cxnLst/>
              <a:rect l="l" t="t" r="r" b="b"/>
              <a:pathLst>
                <a:path w="1219374" h="153089">
                  <a:moveTo>
                    <a:pt x="1016174" y="0"/>
                  </a:moveTo>
                  <a:lnTo>
                    <a:pt x="0" y="0"/>
                  </a:lnTo>
                  <a:lnTo>
                    <a:pt x="203200" y="153089"/>
                  </a:lnTo>
                  <a:lnTo>
                    <a:pt x="1219374" y="153089"/>
                  </a:lnTo>
                  <a:lnTo>
                    <a:pt x="1016174" y="0"/>
                  </a:lnTo>
                  <a:close/>
                </a:path>
              </a:pathLst>
            </a:custGeom>
            <a:solidFill>
              <a:srgbClr val="144158"/>
            </a:solidFill>
          </p:spPr>
        </p:sp>
        <p:sp>
          <p:nvSpPr>
            <p:cNvPr id="30" name="TextBox 30"/>
            <p:cNvSpPr txBox="1"/>
            <p:nvPr/>
          </p:nvSpPr>
          <p:spPr>
            <a:xfrm>
              <a:off x="101600" y="-38100"/>
              <a:ext cx="1016174" cy="191189"/>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2232147" y="320023"/>
            <a:ext cx="5740148" cy="1049694"/>
            <a:chOff x="0" y="0"/>
            <a:chExt cx="1511808" cy="276463"/>
          </a:xfrm>
        </p:grpSpPr>
        <p:sp>
          <p:nvSpPr>
            <p:cNvPr id="32" name="Freeform 32"/>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33" name="TextBox 33"/>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2737569" y="371556"/>
            <a:ext cx="4729302" cy="946628"/>
            <a:chOff x="0" y="0"/>
            <a:chExt cx="6305736" cy="1262171"/>
          </a:xfrm>
        </p:grpSpPr>
        <p:sp>
          <p:nvSpPr>
            <p:cNvPr id="35" name="Freeform 35"/>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3"/>
              <a:stretch>
                <a:fillRect/>
              </a:stretch>
            </a:blipFill>
          </p:spPr>
        </p:sp>
        <p:sp>
          <p:nvSpPr>
            <p:cNvPr id="36" name="Freeform 36"/>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4"/>
              <a:stretch>
                <a:fillRect/>
              </a:stretch>
            </a:blipFill>
          </p:spPr>
        </p:sp>
        <p:sp>
          <p:nvSpPr>
            <p:cNvPr id="37" name="Freeform 37"/>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5"/>
              <a:stretch>
                <a:fillRect/>
              </a:stretch>
            </a:blipFill>
          </p:spPr>
        </p:sp>
      </p:grpSp>
      <p:sp>
        <p:nvSpPr>
          <p:cNvPr id="38" name="AutoShape 38"/>
          <p:cNvSpPr/>
          <p:nvPr/>
        </p:nvSpPr>
        <p:spPr>
          <a:xfrm>
            <a:off x="775252" y="2712435"/>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844" y="9525753"/>
            <a:ext cx="19356844" cy="761247"/>
            <a:chOff x="0" y="0"/>
            <a:chExt cx="4417497" cy="173727"/>
          </a:xfrm>
        </p:grpSpPr>
        <p:sp>
          <p:nvSpPr>
            <p:cNvPr id="3" name="Freeform 3"/>
            <p:cNvSpPr/>
            <p:nvPr/>
          </p:nvSpPr>
          <p:spPr>
            <a:xfrm>
              <a:off x="0" y="0"/>
              <a:ext cx="4417497" cy="173727"/>
            </a:xfrm>
            <a:custGeom>
              <a:avLst/>
              <a:gdLst/>
              <a:ahLst/>
              <a:cxnLst/>
              <a:rect l="l" t="t" r="r" b="b"/>
              <a:pathLst>
                <a:path w="4417497" h="173727">
                  <a:moveTo>
                    <a:pt x="4214297" y="0"/>
                  </a:moveTo>
                  <a:lnTo>
                    <a:pt x="0" y="0"/>
                  </a:lnTo>
                  <a:lnTo>
                    <a:pt x="203200" y="173727"/>
                  </a:lnTo>
                  <a:lnTo>
                    <a:pt x="4417497" y="173727"/>
                  </a:lnTo>
                  <a:lnTo>
                    <a:pt x="4214297" y="0"/>
                  </a:lnTo>
                  <a:close/>
                </a:path>
              </a:pathLst>
            </a:custGeom>
            <a:solidFill>
              <a:srgbClr val="144158"/>
            </a:solidFill>
          </p:spPr>
        </p:sp>
        <p:sp>
          <p:nvSpPr>
            <p:cNvPr id="4" name="TextBox 4"/>
            <p:cNvSpPr txBox="1"/>
            <p:nvPr/>
          </p:nvSpPr>
          <p:spPr>
            <a:xfrm>
              <a:off x="101600" y="-38100"/>
              <a:ext cx="4214297" cy="2118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482642" y="9525753"/>
            <a:ext cx="9642517" cy="1371229"/>
            <a:chOff x="0" y="0"/>
            <a:chExt cx="811468" cy="115396"/>
          </a:xfrm>
        </p:grpSpPr>
        <p:sp>
          <p:nvSpPr>
            <p:cNvPr id="6" name="Freeform 6"/>
            <p:cNvSpPr/>
            <p:nvPr/>
          </p:nvSpPr>
          <p:spPr>
            <a:xfrm>
              <a:off x="0" y="0"/>
              <a:ext cx="811468" cy="115396"/>
            </a:xfrm>
            <a:custGeom>
              <a:avLst/>
              <a:gdLst/>
              <a:ahLst/>
              <a:cxnLst/>
              <a:rect l="l" t="t" r="r" b="b"/>
              <a:pathLst>
                <a:path w="811468" h="115396">
                  <a:moveTo>
                    <a:pt x="608268" y="0"/>
                  </a:moveTo>
                  <a:lnTo>
                    <a:pt x="0" y="0"/>
                  </a:lnTo>
                  <a:lnTo>
                    <a:pt x="203200" y="115396"/>
                  </a:lnTo>
                  <a:lnTo>
                    <a:pt x="811468" y="115396"/>
                  </a:lnTo>
                  <a:lnTo>
                    <a:pt x="608268" y="0"/>
                  </a:lnTo>
                  <a:close/>
                </a:path>
              </a:pathLst>
            </a:custGeom>
            <a:solidFill>
              <a:srgbClr val="BFA046"/>
            </a:solidFill>
          </p:spPr>
        </p:sp>
        <p:sp>
          <p:nvSpPr>
            <p:cNvPr id="7" name="TextBox 7"/>
            <p:cNvSpPr txBox="1"/>
            <p:nvPr/>
          </p:nvSpPr>
          <p:spPr>
            <a:xfrm>
              <a:off x="101600" y="-38100"/>
              <a:ext cx="608268" cy="1534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282110" y="1438348"/>
            <a:ext cx="28665570" cy="1333397"/>
            <a:chOff x="0" y="0"/>
            <a:chExt cx="3095479" cy="143988"/>
          </a:xfrm>
        </p:grpSpPr>
        <p:sp>
          <p:nvSpPr>
            <p:cNvPr id="9" name="Freeform 9"/>
            <p:cNvSpPr/>
            <p:nvPr/>
          </p:nvSpPr>
          <p:spPr>
            <a:xfrm>
              <a:off x="0" y="0"/>
              <a:ext cx="3095479" cy="143988"/>
            </a:xfrm>
            <a:custGeom>
              <a:avLst/>
              <a:gdLst/>
              <a:ahLst/>
              <a:cxnLst/>
              <a:rect l="l" t="t" r="r" b="b"/>
              <a:pathLst>
                <a:path w="3095479" h="143988">
                  <a:moveTo>
                    <a:pt x="2892279" y="0"/>
                  </a:moveTo>
                  <a:lnTo>
                    <a:pt x="0" y="0"/>
                  </a:lnTo>
                  <a:lnTo>
                    <a:pt x="203200" y="143988"/>
                  </a:lnTo>
                  <a:lnTo>
                    <a:pt x="3095479" y="143988"/>
                  </a:lnTo>
                  <a:lnTo>
                    <a:pt x="2892279" y="0"/>
                  </a:lnTo>
                  <a:close/>
                </a:path>
              </a:pathLst>
            </a:custGeom>
            <a:solidFill>
              <a:srgbClr val="144158">
                <a:alpha val="95686"/>
              </a:srgbClr>
            </a:solidFill>
          </p:spPr>
        </p:sp>
        <p:sp>
          <p:nvSpPr>
            <p:cNvPr id="10" name="TextBox 10"/>
            <p:cNvSpPr txBox="1"/>
            <p:nvPr/>
          </p:nvSpPr>
          <p:spPr>
            <a:xfrm>
              <a:off x="101600" y="-38100"/>
              <a:ext cx="2892279" cy="182088"/>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62780" y="4023259"/>
            <a:ext cx="6116341" cy="1249261"/>
          </a:xfrm>
          <a:custGeom>
            <a:avLst/>
            <a:gdLst/>
            <a:ahLst/>
            <a:cxnLst/>
            <a:rect l="l" t="t" r="r" b="b"/>
            <a:pathLst>
              <a:path w="6116341" h="1249261">
                <a:moveTo>
                  <a:pt x="0" y="0"/>
                </a:moveTo>
                <a:lnTo>
                  <a:pt x="6116341" y="0"/>
                </a:lnTo>
                <a:lnTo>
                  <a:pt x="6116341" y="1249261"/>
                </a:lnTo>
                <a:lnTo>
                  <a:pt x="0" y="1249261"/>
                </a:lnTo>
                <a:lnTo>
                  <a:pt x="0" y="0"/>
                </a:lnTo>
                <a:close/>
              </a:path>
            </a:pathLst>
          </a:custGeom>
          <a:blipFill>
            <a:blip r:embed="rId2"/>
            <a:stretch>
              <a:fillRect t="-25662" r="-17594"/>
            </a:stretch>
          </a:blipFill>
        </p:spPr>
      </p:sp>
      <p:graphicFrame>
        <p:nvGraphicFramePr>
          <p:cNvPr id="12" name="Table 12"/>
          <p:cNvGraphicFramePr>
            <a:graphicFrameLocks noGrp="1"/>
          </p:cNvGraphicFramePr>
          <p:nvPr/>
        </p:nvGraphicFramePr>
        <p:xfrm>
          <a:off x="805598" y="6736527"/>
          <a:ext cx="8338402" cy="1602092"/>
        </p:xfrm>
        <a:graphic>
          <a:graphicData uri="http://schemas.openxmlformats.org/drawingml/2006/table">
            <a:tbl>
              <a:tblPr/>
              <a:tblGrid>
                <a:gridCol w="3246736">
                  <a:extLst>
                    <a:ext uri="{9D8B030D-6E8A-4147-A177-3AD203B41FA5}">
                      <a16:colId xmlns:a16="http://schemas.microsoft.com/office/drawing/2014/main" val="20000"/>
                    </a:ext>
                  </a:extLst>
                </a:gridCol>
                <a:gridCol w="2693531">
                  <a:extLst>
                    <a:ext uri="{9D8B030D-6E8A-4147-A177-3AD203B41FA5}">
                      <a16:colId xmlns:a16="http://schemas.microsoft.com/office/drawing/2014/main" val="20001"/>
                    </a:ext>
                  </a:extLst>
                </a:gridCol>
                <a:gridCol w="2398135">
                  <a:extLst>
                    <a:ext uri="{9D8B030D-6E8A-4147-A177-3AD203B41FA5}">
                      <a16:colId xmlns:a16="http://schemas.microsoft.com/office/drawing/2014/main" val="20002"/>
                    </a:ext>
                  </a:extLst>
                </a:gridCol>
              </a:tblGrid>
              <a:tr h="801046">
                <a:tc gridSpan="2">
                  <a:txBody>
                    <a:bodyPr/>
                    <a:lstStyle/>
                    <a:p>
                      <a:pPr algn="ctr">
                        <a:lnSpc>
                          <a:spcPts val="2659"/>
                        </a:lnSpc>
                        <a:defRPr/>
                      </a:pPr>
                      <a:r>
                        <a:rPr lang="en-US" sz="1899" b="1" i="1">
                          <a:solidFill>
                            <a:srgbClr val="FFFFFF"/>
                          </a:solidFill>
                          <a:latin typeface="Canva Sans Bold Italics"/>
                          <a:ea typeface="Canva Sans Bold Italics"/>
                          <a:cs typeface="Canva Sans Bold Italics"/>
                          <a:sym typeface="Canva Sans Bold Italics"/>
                        </a:rPr>
                        <a:t>Shapiro-Wilk Test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144158"/>
                    </a:solidFill>
                  </a:tcPr>
                </a:tc>
                <a:tc hMerge="1">
                  <a:txBody>
                    <a:bodyPr/>
                    <a:lstStyle/>
                    <a:p>
                      <a:pPr algn="ctr">
                        <a:lnSpc>
                          <a:spcPts val="2659"/>
                        </a:lnSpc>
                        <a:defRPr/>
                      </a:pPr>
                      <a:r>
                        <a:rPr lang="en-US" sz="1899" b="1" i="1">
                          <a:solidFill>
                            <a:srgbClr val="FFFFFF"/>
                          </a:solidFill>
                          <a:latin typeface="Canva Sans Bold Italics"/>
                          <a:ea typeface="Canva Sans Bold Italics"/>
                          <a:cs typeface="Canva Sans Bold Italics"/>
                          <a:sym typeface="Canva Sans Bold Italics"/>
                        </a:rPr>
                        <a:t>Shapiro-Wilk Test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144158"/>
                    </a:solidFill>
                  </a:tcPr>
                </a:tc>
                <a:tc>
                  <a:txBody>
                    <a:bodyPr/>
                    <a:lstStyle/>
                    <a:p>
                      <a:pPr algn="ctr">
                        <a:lnSpc>
                          <a:spcPts val="2659"/>
                        </a:lnSpc>
                        <a:defRPr/>
                      </a:pPr>
                      <a:r>
                        <a:rPr lang="en-US" sz="1899" b="1" i="1">
                          <a:solidFill>
                            <a:srgbClr val="FFFFFF"/>
                          </a:solidFill>
                          <a:latin typeface="Canva Sans Bold Italics"/>
                          <a:ea typeface="Canva Sans Bold Italics"/>
                          <a:cs typeface="Canva Sans Bold Italics"/>
                          <a:sym typeface="Canva Sans Bold Italics"/>
                        </a:rPr>
                        <a:t>p-value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144158"/>
                    </a:solidFill>
                  </a:tcPr>
                </a:tc>
                <a:extLst>
                  <a:ext uri="{0D108BD9-81ED-4DB2-BD59-A6C34878D82A}">
                    <a16:rowId xmlns:a16="http://schemas.microsoft.com/office/drawing/2014/main" val="10000"/>
                  </a:ext>
                </a:extLst>
              </a:tr>
              <a:tr h="801046">
                <a:tc>
                  <a:txBody>
                    <a:bodyPr/>
                    <a:lstStyle/>
                    <a:p>
                      <a:pPr algn="ctr">
                        <a:lnSpc>
                          <a:spcPts val="2659"/>
                        </a:lnSpc>
                        <a:defRPr/>
                      </a:pPr>
                      <a:r>
                        <a:rPr lang="en-US" sz="1899">
                          <a:solidFill>
                            <a:srgbClr val="000000"/>
                          </a:solidFill>
                          <a:latin typeface="Canva Sans"/>
                          <a:ea typeface="Canva Sans"/>
                          <a:cs typeface="Canva Sans"/>
                          <a:sym typeface="Canva Sans"/>
                        </a:rPr>
                        <a:t>W</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0.97908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D9251C"/>
                          </a:solidFill>
                          <a:latin typeface="Canva Sans Bold"/>
                          <a:ea typeface="Canva Sans Bold"/>
                          <a:cs typeface="Canva Sans Bold"/>
                          <a:sym typeface="Canva Sans Bold"/>
                        </a:rPr>
                        <a:t>0.3484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Freeform 13"/>
          <p:cNvSpPr/>
          <p:nvPr/>
        </p:nvSpPr>
        <p:spPr>
          <a:xfrm>
            <a:off x="9928706" y="3971312"/>
            <a:ext cx="7064897" cy="1634582"/>
          </a:xfrm>
          <a:custGeom>
            <a:avLst/>
            <a:gdLst/>
            <a:ahLst/>
            <a:cxnLst/>
            <a:rect l="l" t="t" r="r" b="b"/>
            <a:pathLst>
              <a:path w="7064897" h="1634582">
                <a:moveTo>
                  <a:pt x="0" y="0"/>
                </a:moveTo>
                <a:lnTo>
                  <a:pt x="7064897" y="0"/>
                </a:lnTo>
                <a:lnTo>
                  <a:pt x="7064897" y="1634583"/>
                </a:lnTo>
                <a:lnTo>
                  <a:pt x="0" y="1634583"/>
                </a:lnTo>
                <a:lnTo>
                  <a:pt x="0" y="0"/>
                </a:lnTo>
                <a:close/>
              </a:path>
            </a:pathLst>
          </a:custGeom>
          <a:blipFill>
            <a:blip r:embed="rId3"/>
            <a:stretch>
              <a:fillRect b="-4661"/>
            </a:stretch>
          </a:blipFill>
        </p:spPr>
      </p:sp>
      <p:sp>
        <p:nvSpPr>
          <p:cNvPr id="14" name="TextBox 14"/>
          <p:cNvSpPr txBox="1"/>
          <p:nvPr/>
        </p:nvSpPr>
        <p:spPr>
          <a:xfrm>
            <a:off x="348902" y="9671084"/>
            <a:ext cx="12133740" cy="384860"/>
          </a:xfrm>
          <a:prstGeom prst="rect">
            <a:avLst/>
          </a:prstGeom>
        </p:spPr>
        <p:txBody>
          <a:bodyPr lIns="0" tIns="0" rIns="0" bIns="0" rtlCol="0" anchor="t">
            <a:spAutoFit/>
          </a:bodyPr>
          <a:lstStyle/>
          <a:p>
            <a:pPr algn="just">
              <a:lnSpc>
                <a:spcPts val="2819"/>
              </a:lnSpc>
            </a:pPr>
            <a:r>
              <a:rPr lang="en-US" sz="1999"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15" name="TextBox 15"/>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17</a:t>
            </a:r>
          </a:p>
        </p:txBody>
      </p:sp>
      <p:sp>
        <p:nvSpPr>
          <p:cNvPr id="16" name="TextBox 16"/>
          <p:cNvSpPr txBox="1"/>
          <p:nvPr/>
        </p:nvSpPr>
        <p:spPr>
          <a:xfrm>
            <a:off x="775252" y="1627474"/>
            <a:ext cx="7939101" cy="982296"/>
          </a:xfrm>
          <a:prstGeom prst="rect">
            <a:avLst/>
          </a:prstGeom>
        </p:spPr>
        <p:txBody>
          <a:bodyPr lIns="0" tIns="0" rIns="0" bIns="0" rtlCol="0" anchor="t">
            <a:spAutoFit/>
          </a:bodyPr>
          <a:lstStyle/>
          <a:p>
            <a:pPr algn="l">
              <a:lnSpc>
                <a:spcPts val="7039"/>
              </a:lnSpc>
            </a:pPr>
            <a:r>
              <a:rPr lang="en-US" sz="5499" b="1">
                <a:solidFill>
                  <a:srgbClr val="FFFFFF"/>
                </a:solidFill>
                <a:latin typeface="Times New Roman Bold"/>
                <a:ea typeface="Times New Roman Bold"/>
                <a:cs typeface="Times New Roman Bold"/>
                <a:sym typeface="Times New Roman Bold"/>
              </a:rPr>
              <a:t>DIAGNOSIS MODEL</a:t>
            </a:r>
          </a:p>
        </p:txBody>
      </p:sp>
      <p:sp>
        <p:nvSpPr>
          <p:cNvPr id="17" name="TextBox 17"/>
          <p:cNvSpPr txBox="1"/>
          <p:nvPr/>
        </p:nvSpPr>
        <p:spPr>
          <a:xfrm>
            <a:off x="762780" y="2681257"/>
            <a:ext cx="8694323" cy="802006"/>
          </a:xfrm>
          <a:prstGeom prst="rect">
            <a:avLst/>
          </a:prstGeom>
        </p:spPr>
        <p:txBody>
          <a:bodyPr lIns="0" tIns="0" rIns="0" bIns="0" rtlCol="0" anchor="t">
            <a:spAutoFit/>
          </a:bodyPr>
          <a:lstStyle/>
          <a:p>
            <a:pPr algn="l">
              <a:lnSpc>
                <a:spcPts val="5759"/>
              </a:lnSpc>
            </a:pPr>
            <a:r>
              <a:rPr lang="en-US" sz="4499" b="1" u="sng">
                <a:solidFill>
                  <a:srgbClr val="002C4F"/>
                </a:solidFill>
                <a:latin typeface="Times New Roman Bold"/>
                <a:ea typeface="Times New Roman Bold"/>
                <a:cs typeface="Times New Roman Bold"/>
                <a:sym typeface="Times New Roman Bold"/>
              </a:rPr>
              <a:t>Uji Normalitas Residual</a:t>
            </a:r>
          </a:p>
        </p:txBody>
      </p:sp>
      <p:sp>
        <p:nvSpPr>
          <p:cNvPr id="18" name="TextBox 18"/>
          <p:cNvSpPr txBox="1"/>
          <p:nvPr/>
        </p:nvSpPr>
        <p:spPr>
          <a:xfrm>
            <a:off x="805598" y="8529120"/>
            <a:ext cx="8338402" cy="810895"/>
          </a:xfrm>
          <a:prstGeom prst="rect">
            <a:avLst/>
          </a:prstGeom>
        </p:spPr>
        <p:txBody>
          <a:bodyPr lIns="0" tIns="0" rIns="0" bIns="0" rtlCol="0" anchor="t">
            <a:spAutoFit/>
          </a:bodyPr>
          <a:lstStyle/>
          <a:p>
            <a:pPr algn="just">
              <a:lnSpc>
                <a:spcPts val="3079"/>
              </a:lnSpc>
              <a:spcBef>
                <a:spcPct val="0"/>
              </a:spcBef>
            </a:pPr>
            <a:r>
              <a:rPr lang="en-US" sz="2199" b="1">
                <a:solidFill>
                  <a:srgbClr val="D9251C"/>
                </a:solidFill>
                <a:latin typeface="Times New Roman Bold"/>
                <a:ea typeface="Times New Roman Bold"/>
                <a:cs typeface="Times New Roman Bold"/>
                <a:sym typeface="Times New Roman Bold"/>
              </a:rPr>
              <a:t>0.3484 (p &gt; α = 0,05)</a:t>
            </a:r>
            <a:r>
              <a:rPr lang="en-US" sz="2199">
                <a:solidFill>
                  <a:srgbClr val="000000"/>
                </a:solidFill>
                <a:latin typeface="Times New Roman"/>
                <a:ea typeface="Times New Roman"/>
                <a:cs typeface="Times New Roman"/>
                <a:sym typeface="Times New Roman"/>
              </a:rPr>
              <a:t>, maka </a:t>
            </a:r>
            <a:r>
              <a:rPr lang="en-US" sz="2199" b="1">
                <a:solidFill>
                  <a:srgbClr val="D9251C"/>
                </a:solidFill>
                <a:latin typeface="Times New Roman Bold"/>
                <a:ea typeface="Times New Roman Bold"/>
                <a:cs typeface="Times New Roman Bold"/>
                <a:sym typeface="Times New Roman Bold"/>
              </a:rPr>
              <a:t>Terima Ho</a:t>
            </a:r>
            <a:r>
              <a:rPr lang="en-US" sz="2199">
                <a:solidFill>
                  <a:srgbClr val="000000"/>
                </a:solidFill>
                <a:latin typeface="Times New Roman"/>
                <a:ea typeface="Times New Roman"/>
                <a:cs typeface="Times New Roman"/>
                <a:sym typeface="Times New Roman"/>
              </a:rPr>
              <a:t>. Artinya, </a:t>
            </a:r>
            <a:r>
              <a:rPr lang="en-US" sz="2199" b="1">
                <a:solidFill>
                  <a:srgbClr val="D9251C"/>
                </a:solidFill>
                <a:latin typeface="Times New Roman Bold"/>
                <a:ea typeface="Times New Roman Bold"/>
                <a:cs typeface="Times New Roman Bold"/>
                <a:sym typeface="Times New Roman Bold"/>
              </a:rPr>
              <a:t>residual berdistribusi normal </a:t>
            </a:r>
            <a:r>
              <a:rPr lang="en-US" sz="2199">
                <a:solidFill>
                  <a:srgbClr val="000000"/>
                </a:solidFill>
                <a:latin typeface="Times New Roman"/>
                <a:ea typeface="Times New Roman"/>
                <a:cs typeface="Times New Roman"/>
                <a:sym typeface="Times New Roman"/>
              </a:rPr>
              <a:t>secara keseluruhan.</a:t>
            </a:r>
          </a:p>
        </p:txBody>
      </p:sp>
      <p:sp>
        <p:nvSpPr>
          <p:cNvPr id="19" name="TextBox 19"/>
          <p:cNvSpPr txBox="1"/>
          <p:nvPr/>
        </p:nvSpPr>
        <p:spPr>
          <a:xfrm>
            <a:off x="805598" y="6237417"/>
            <a:ext cx="8651504" cy="384810"/>
          </a:xfrm>
          <a:prstGeom prst="rect">
            <a:avLst/>
          </a:prstGeom>
        </p:spPr>
        <p:txBody>
          <a:bodyPr lIns="0" tIns="0" rIns="0" bIns="0" rtlCol="0" anchor="t">
            <a:spAutoFit/>
          </a:bodyPr>
          <a:lstStyle/>
          <a:p>
            <a:pPr algn="ctr">
              <a:lnSpc>
                <a:spcPts val="2819"/>
              </a:lnSpc>
            </a:pPr>
            <a:r>
              <a:rPr lang="en-US" sz="1999" b="1">
                <a:solidFill>
                  <a:srgbClr val="000000"/>
                </a:solidFill>
                <a:latin typeface="Times New Roman Bold"/>
                <a:ea typeface="Times New Roman Bold"/>
                <a:cs typeface="Times New Roman Bold"/>
                <a:sym typeface="Times New Roman Bold"/>
              </a:rPr>
              <a:t>Tabel 3. </a:t>
            </a:r>
            <a:r>
              <a:rPr lang="en-US" sz="1999">
                <a:solidFill>
                  <a:srgbClr val="000000"/>
                </a:solidFill>
                <a:latin typeface="Times New Roman"/>
                <a:ea typeface="Times New Roman"/>
                <a:cs typeface="Times New Roman"/>
                <a:sym typeface="Times New Roman"/>
              </a:rPr>
              <a:t>Output Uji </a:t>
            </a:r>
            <a:r>
              <a:rPr lang="en-US" sz="1999" i="1">
                <a:solidFill>
                  <a:srgbClr val="000000"/>
                </a:solidFill>
                <a:latin typeface="Times New Roman Italics"/>
                <a:ea typeface="Times New Roman Italics"/>
                <a:cs typeface="Times New Roman Italics"/>
                <a:sym typeface="Times New Roman Italics"/>
              </a:rPr>
              <a:t>Shapiro-Wilk</a:t>
            </a:r>
          </a:p>
        </p:txBody>
      </p:sp>
      <p:sp>
        <p:nvSpPr>
          <p:cNvPr id="20" name="TextBox 20"/>
          <p:cNvSpPr txBox="1"/>
          <p:nvPr/>
        </p:nvSpPr>
        <p:spPr>
          <a:xfrm>
            <a:off x="805598" y="3421492"/>
            <a:ext cx="7064897" cy="436880"/>
          </a:xfrm>
          <a:prstGeom prst="rect">
            <a:avLst/>
          </a:prstGeom>
        </p:spPr>
        <p:txBody>
          <a:bodyPr lIns="0" tIns="0" rIns="0" bIns="0" rtlCol="0" anchor="t">
            <a:spAutoFit/>
          </a:bodyPr>
          <a:lstStyle/>
          <a:p>
            <a:pPr algn="just">
              <a:lnSpc>
                <a:spcPts val="3219"/>
              </a:lnSpc>
              <a:spcBef>
                <a:spcPct val="0"/>
              </a:spcBef>
            </a:pPr>
            <a:r>
              <a:rPr lang="en-US" sz="2299" b="1">
                <a:solidFill>
                  <a:srgbClr val="000000"/>
                </a:solidFill>
                <a:latin typeface="Times New Roman Bold"/>
                <a:ea typeface="Times New Roman Bold"/>
                <a:cs typeface="Times New Roman Bold"/>
                <a:sym typeface="Times New Roman Bold"/>
              </a:rPr>
              <a:t>Hipotesis: </a:t>
            </a:r>
          </a:p>
        </p:txBody>
      </p:sp>
      <p:sp>
        <p:nvSpPr>
          <p:cNvPr id="21" name="TextBox 21"/>
          <p:cNvSpPr txBox="1"/>
          <p:nvPr/>
        </p:nvSpPr>
        <p:spPr>
          <a:xfrm>
            <a:off x="805598" y="5586845"/>
            <a:ext cx="8338402" cy="436880"/>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Times New Roman"/>
                <a:ea typeface="Times New Roman"/>
                <a:cs typeface="Times New Roman"/>
                <a:sym typeface="Times New Roman"/>
              </a:rPr>
              <a:t>Hasil pengujian diperoleh sebagai berikut. </a:t>
            </a:r>
          </a:p>
        </p:txBody>
      </p:sp>
      <p:sp>
        <p:nvSpPr>
          <p:cNvPr id="22" name="TextBox 22"/>
          <p:cNvSpPr txBox="1"/>
          <p:nvPr/>
        </p:nvSpPr>
        <p:spPr>
          <a:xfrm>
            <a:off x="9856842" y="2647920"/>
            <a:ext cx="7402458" cy="802006"/>
          </a:xfrm>
          <a:prstGeom prst="rect">
            <a:avLst/>
          </a:prstGeom>
        </p:spPr>
        <p:txBody>
          <a:bodyPr lIns="0" tIns="0" rIns="0" bIns="0" rtlCol="0" anchor="t">
            <a:spAutoFit/>
          </a:bodyPr>
          <a:lstStyle/>
          <a:p>
            <a:pPr algn="l">
              <a:lnSpc>
                <a:spcPts val="5759"/>
              </a:lnSpc>
            </a:pPr>
            <a:r>
              <a:rPr lang="en-US" sz="4499" b="1" u="sng">
                <a:solidFill>
                  <a:srgbClr val="002C4F"/>
                </a:solidFill>
                <a:latin typeface="Times New Roman Bold"/>
                <a:ea typeface="Times New Roman Bold"/>
                <a:cs typeface="Times New Roman Bold"/>
                <a:sym typeface="Times New Roman Bold"/>
              </a:rPr>
              <a:t>Uji Sisaan Saling Bebas</a:t>
            </a:r>
          </a:p>
        </p:txBody>
      </p:sp>
      <p:sp>
        <p:nvSpPr>
          <p:cNvPr id="23" name="TextBox 23"/>
          <p:cNvSpPr txBox="1"/>
          <p:nvPr/>
        </p:nvSpPr>
        <p:spPr>
          <a:xfrm>
            <a:off x="9928706" y="3388013"/>
            <a:ext cx="7064897" cy="436880"/>
          </a:xfrm>
          <a:prstGeom prst="rect">
            <a:avLst/>
          </a:prstGeom>
        </p:spPr>
        <p:txBody>
          <a:bodyPr lIns="0" tIns="0" rIns="0" bIns="0" rtlCol="0" anchor="t">
            <a:spAutoFit/>
          </a:bodyPr>
          <a:lstStyle/>
          <a:p>
            <a:pPr algn="just">
              <a:lnSpc>
                <a:spcPts val="3219"/>
              </a:lnSpc>
              <a:spcBef>
                <a:spcPct val="0"/>
              </a:spcBef>
            </a:pPr>
            <a:r>
              <a:rPr lang="en-US" sz="2299" b="1">
                <a:solidFill>
                  <a:srgbClr val="000000"/>
                </a:solidFill>
                <a:latin typeface="Times New Roman Bold"/>
                <a:ea typeface="Times New Roman Bold"/>
                <a:cs typeface="Times New Roman Bold"/>
                <a:sym typeface="Times New Roman Bold"/>
              </a:rPr>
              <a:t>Hipotesis: </a:t>
            </a:r>
          </a:p>
        </p:txBody>
      </p:sp>
      <p:sp>
        <p:nvSpPr>
          <p:cNvPr id="24" name="TextBox 24"/>
          <p:cNvSpPr txBox="1"/>
          <p:nvPr/>
        </p:nvSpPr>
        <p:spPr>
          <a:xfrm>
            <a:off x="9956510" y="5624945"/>
            <a:ext cx="7347391" cy="436880"/>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Times New Roman"/>
                <a:ea typeface="Times New Roman"/>
                <a:cs typeface="Times New Roman"/>
                <a:sym typeface="Times New Roman"/>
              </a:rPr>
              <a:t>Diperoleh hasil outputan uji sebagai berikut.</a:t>
            </a:r>
          </a:p>
        </p:txBody>
      </p:sp>
      <p:graphicFrame>
        <p:nvGraphicFramePr>
          <p:cNvPr id="25" name="Table 25"/>
          <p:cNvGraphicFramePr>
            <a:graphicFrameLocks noGrp="1"/>
          </p:cNvGraphicFramePr>
          <p:nvPr/>
        </p:nvGraphicFramePr>
        <p:xfrm>
          <a:off x="9939171" y="6689235"/>
          <a:ext cx="7364730" cy="1649385"/>
        </p:xfrm>
        <a:graphic>
          <a:graphicData uri="http://schemas.openxmlformats.org/drawingml/2006/table">
            <a:tbl>
              <a:tblPr/>
              <a:tblGrid>
                <a:gridCol w="2036905">
                  <a:extLst>
                    <a:ext uri="{9D8B030D-6E8A-4147-A177-3AD203B41FA5}">
                      <a16:colId xmlns:a16="http://schemas.microsoft.com/office/drawing/2014/main" val="20000"/>
                    </a:ext>
                  </a:extLst>
                </a:gridCol>
                <a:gridCol w="2503962">
                  <a:extLst>
                    <a:ext uri="{9D8B030D-6E8A-4147-A177-3AD203B41FA5}">
                      <a16:colId xmlns:a16="http://schemas.microsoft.com/office/drawing/2014/main" val="20001"/>
                    </a:ext>
                  </a:extLst>
                </a:gridCol>
                <a:gridCol w="2823863">
                  <a:extLst>
                    <a:ext uri="{9D8B030D-6E8A-4147-A177-3AD203B41FA5}">
                      <a16:colId xmlns:a16="http://schemas.microsoft.com/office/drawing/2014/main" val="20002"/>
                    </a:ext>
                  </a:extLst>
                </a:gridCol>
              </a:tblGrid>
              <a:tr h="848615">
                <a:tc gridSpan="2">
                  <a:txBody>
                    <a:bodyPr/>
                    <a:lstStyle/>
                    <a:p>
                      <a:pPr algn="ctr">
                        <a:lnSpc>
                          <a:spcPts val="2659"/>
                        </a:lnSpc>
                        <a:defRPr/>
                      </a:pPr>
                      <a:r>
                        <a:rPr lang="en-US" sz="1899" b="1" i="1">
                          <a:solidFill>
                            <a:srgbClr val="FFFFFF"/>
                          </a:solidFill>
                          <a:latin typeface="Canva Sans Bold Italics"/>
                          <a:ea typeface="Canva Sans Bold Italics"/>
                          <a:cs typeface="Canva Sans Bold Italics"/>
                          <a:sym typeface="Canva Sans Bold Italics"/>
                        </a:rPr>
                        <a:t>Box-Ljung Test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A046"/>
                    </a:solidFill>
                  </a:tcPr>
                </a:tc>
                <a:tc hMerge="1">
                  <a:txBody>
                    <a:bodyPr/>
                    <a:lstStyle/>
                    <a:p>
                      <a:pPr algn="ctr">
                        <a:lnSpc>
                          <a:spcPts val="2659"/>
                        </a:lnSpc>
                        <a:defRPr/>
                      </a:pPr>
                      <a:r>
                        <a:rPr lang="en-US" sz="1899" b="1" i="1">
                          <a:solidFill>
                            <a:srgbClr val="FFFFFF"/>
                          </a:solidFill>
                          <a:latin typeface="Canva Sans Bold Italics"/>
                          <a:ea typeface="Canva Sans Bold Italics"/>
                          <a:cs typeface="Canva Sans Bold Italics"/>
                          <a:sym typeface="Canva Sans Bold Italics"/>
                        </a:rPr>
                        <a:t>Box-Ljung Test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A046"/>
                    </a:solidFill>
                  </a:tcPr>
                </a:tc>
                <a:tc>
                  <a:txBody>
                    <a:bodyPr/>
                    <a:lstStyle/>
                    <a:p>
                      <a:pPr algn="ctr">
                        <a:lnSpc>
                          <a:spcPts val="2659"/>
                        </a:lnSpc>
                        <a:defRPr/>
                      </a:pPr>
                      <a:r>
                        <a:rPr lang="en-US" sz="1899" b="1" i="1">
                          <a:solidFill>
                            <a:srgbClr val="FFFFFF"/>
                          </a:solidFill>
                          <a:latin typeface="Canva Sans Bold Italics"/>
                          <a:ea typeface="Canva Sans Bold Italics"/>
                          <a:cs typeface="Canva Sans Bold Italics"/>
                          <a:sym typeface="Canva Sans Bold Italics"/>
                        </a:rPr>
                        <a:t>p-value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BFA046"/>
                    </a:solidFill>
                  </a:tcPr>
                </a:tc>
                <a:extLst>
                  <a:ext uri="{0D108BD9-81ED-4DB2-BD59-A6C34878D82A}">
                    <a16:rowId xmlns:a16="http://schemas.microsoft.com/office/drawing/2014/main" val="10000"/>
                  </a:ext>
                </a:extLst>
              </a:tr>
              <a:tr h="800770">
                <a:tc>
                  <a:txBody>
                    <a:bodyPr/>
                    <a:lstStyle/>
                    <a:p>
                      <a:pPr algn="ctr">
                        <a:lnSpc>
                          <a:spcPts val="2659"/>
                        </a:lnSpc>
                        <a:defRPr/>
                      </a:pPr>
                      <a:r>
                        <a:rPr lang="en-US" sz="1899" b="1">
                          <a:solidFill>
                            <a:srgbClr val="000000"/>
                          </a:solidFill>
                          <a:latin typeface="Canva Sans Bold"/>
                          <a:ea typeface="Canva Sans Bold"/>
                          <a:cs typeface="Canva Sans Bold"/>
                          <a:sym typeface="Canva Sans Bold"/>
                        </a:rPr>
                        <a:t>Chi-Square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0.14063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D9251C"/>
                          </a:solidFill>
                          <a:latin typeface="Canva Sans Bold"/>
                          <a:ea typeface="Canva Sans Bold"/>
                          <a:cs typeface="Canva Sans Bold"/>
                          <a:sym typeface="Canva Sans Bold"/>
                        </a:rPr>
                        <a:t>0.7077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6" name="TextBox 26"/>
          <p:cNvSpPr txBox="1"/>
          <p:nvPr/>
        </p:nvSpPr>
        <p:spPr>
          <a:xfrm>
            <a:off x="9928706" y="6227892"/>
            <a:ext cx="7375195" cy="384810"/>
          </a:xfrm>
          <a:prstGeom prst="rect">
            <a:avLst/>
          </a:prstGeom>
        </p:spPr>
        <p:txBody>
          <a:bodyPr lIns="0" tIns="0" rIns="0" bIns="0" rtlCol="0" anchor="t">
            <a:spAutoFit/>
          </a:bodyPr>
          <a:lstStyle/>
          <a:p>
            <a:pPr algn="ctr">
              <a:lnSpc>
                <a:spcPts val="2819"/>
              </a:lnSpc>
            </a:pPr>
            <a:r>
              <a:rPr lang="en-US" sz="1999" b="1">
                <a:solidFill>
                  <a:srgbClr val="000000"/>
                </a:solidFill>
                <a:latin typeface="Times New Roman Bold"/>
                <a:ea typeface="Times New Roman Bold"/>
                <a:cs typeface="Times New Roman Bold"/>
                <a:sym typeface="Times New Roman Bold"/>
              </a:rPr>
              <a:t>Tabel 4. </a:t>
            </a:r>
            <a:r>
              <a:rPr lang="en-US" sz="1999">
                <a:solidFill>
                  <a:srgbClr val="000000"/>
                </a:solidFill>
                <a:latin typeface="Times New Roman"/>
                <a:ea typeface="Times New Roman"/>
                <a:cs typeface="Times New Roman"/>
                <a:sym typeface="Times New Roman"/>
              </a:rPr>
              <a:t>Output Uji</a:t>
            </a:r>
            <a:r>
              <a:rPr lang="en-US" sz="1999" i="1">
                <a:solidFill>
                  <a:srgbClr val="000000"/>
                </a:solidFill>
                <a:latin typeface="Times New Roman Italics"/>
                <a:ea typeface="Times New Roman Italics"/>
                <a:cs typeface="Times New Roman Italics"/>
                <a:sym typeface="Times New Roman Italics"/>
              </a:rPr>
              <a:t> Box-Ljuang</a:t>
            </a:r>
            <a:r>
              <a:rPr lang="en-US" sz="1999">
                <a:solidFill>
                  <a:srgbClr val="000000"/>
                </a:solidFill>
                <a:latin typeface="Times New Roman"/>
                <a:ea typeface="Times New Roman"/>
                <a:cs typeface="Times New Roman"/>
                <a:sym typeface="Times New Roman"/>
              </a:rPr>
              <a:t> Test</a:t>
            </a:r>
          </a:p>
        </p:txBody>
      </p:sp>
      <p:sp>
        <p:nvSpPr>
          <p:cNvPr id="27" name="TextBox 27"/>
          <p:cNvSpPr txBox="1"/>
          <p:nvPr/>
        </p:nvSpPr>
        <p:spPr>
          <a:xfrm>
            <a:off x="9928706" y="8538645"/>
            <a:ext cx="7375195" cy="810895"/>
          </a:xfrm>
          <a:prstGeom prst="rect">
            <a:avLst/>
          </a:prstGeom>
        </p:spPr>
        <p:txBody>
          <a:bodyPr lIns="0" tIns="0" rIns="0" bIns="0" rtlCol="0" anchor="t">
            <a:spAutoFit/>
          </a:bodyPr>
          <a:lstStyle/>
          <a:p>
            <a:pPr algn="just">
              <a:lnSpc>
                <a:spcPts val="3079"/>
              </a:lnSpc>
              <a:spcBef>
                <a:spcPct val="0"/>
              </a:spcBef>
            </a:pPr>
            <a:r>
              <a:rPr lang="en-US" sz="2199" b="1">
                <a:solidFill>
                  <a:srgbClr val="D9251C"/>
                </a:solidFill>
                <a:latin typeface="Times New Roman Bold"/>
                <a:ea typeface="Times New Roman Bold"/>
                <a:cs typeface="Times New Roman Bold"/>
                <a:sym typeface="Times New Roman Bold"/>
              </a:rPr>
              <a:t>0 0.7077 (p &gt; α = 0,05)</a:t>
            </a:r>
            <a:r>
              <a:rPr lang="en-US" sz="2199">
                <a:solidFill>
                  <a:srgbClr val="000000"/>
                </a:solidFill>
                <a:latin typeface="Times New Roman"/>
                <a:ea typeface="Times New Roman"/>
                <a:cs typeface="Times New Roman"/>
                <a:sym typeface="Times New Roman"/>
              </a:rPr>
              <a:t>, maka </a:t>
            </a:r>
            <a:r>
              <a:rPr lang="en-US" sz="2199" b="1">
                <a:solidFill>
                  <a:srgbClr val="D9251C"/>
                </a:solidFill>
                <a:latin typeface="Times New Roman Bold"/>
                <a:ea typeface="Times New Roman Bold"/>
                <a:cs typeface="Times New Roman Bold"/>
                <a:sym typeface="Times New Roman Bold"/>
              </a:rPr>
              <a:t>Terima Ho</a:t>
            </a:r>
            <a:r>
              <a:rPr lang="en-US" sz="2199">
                <a:solidFill>
                  <a:srgbClr val="000000"/>
                </a:solidFill>
                <a:latin typeface="Times New Roman"/>
                <a:ea typeface="Times New Roman"/>
                <a:cs typeface="Times New Roman"/>
                <a:sym typeface="Times New Roman"/>
              </a:rPr>
              <a:t>. Artinya, </a:t>
            </a:r>
            <a:r>
              <a:rPr lang="en-US" sz="2199" b="1">
                <a:solidFill>
                  <a:srgbClr val="D9251C"/>
                </a:solidFill>
                <a:latin typeface="Times New Roman Bold"/>
                <a:ea typeface="Times New Roman Bold"/>
                <a:cs typeface="Times New Roman Bold"/>
                <a:sym typeface="Times New Roman Bold"/>
              </a:rPr>
              <a:t>normalitas dan independensi residual telah terpenuhi. </a:t>
            </a:r>
          </a:p>
        </p:txBody>
      </p:sp>
      <p:grpSp>
        <p:nvGrpSpPr>
          <p:cNvPr id="28" name="Group 28"/>
          <p:cNvGrpSpPr/>
          <p:nvPr/>
        </p:nvGrpSpPr>
        <p:grpSpPr>
          <a:xfrm rot="2589027">
            <a:off x="16663914" y="-965268"/>
            <a:ext cx="4570576" cy="2850877"/>
            <a:chOff x="0" y="0"/>
            <a:chExt cx="1303095" cy="812800"/>
          </a:xfrm>
        </p:grpSpPr>
        <p:sp>
          <p:nvSpPr>
            <p:cNvPr id="29" name="Freeform 29"/>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30" name="TextBox 30"/>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3896500" y="-433653"/>
            <a:ext cx="13066402" cy="1238225"/>
            <a:chOff x="0" y="0"/>
            <a:chExt cx="1527407" cy="144743"/>
          </a:xfrm>
        </p:grpSpPr>
        <p:sp>
          <p:nvSpPr>
            <p:cNvPr id="32" name="Freeform 32"/>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33" name="TextBox 33"/>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10166351" y="10181"/>
            <a:ext cx="4935870" cy="619684"/>
            <a:chOff x="0" y="0"/>
            <a:chExt cx="1219374" cy="153089"/>
          </a:xfrm>
        </p:grpSpPr>
        <p:sp>
          <p:nvSpPr>
            <p:cNvPr id="35" name="Freeform 35"/>
            <p:cNvSpPr/>
            <p:nvPr/>
          </p:nvSpPr>
          <p:spPr>
            <a:xfrm>
              <a:off x="0" y="0"/>
              <a:ext cx="1219374" cy="153089"/>
            </a:xfrm>
            <a:custGeom>
              <a:avLst/>
              <a:gdLst/>
              <a:ahLst/>
              <a:cxnLst/>
              <a:rect l="l" t="t" r="r" b="b"/>
              <a:pathLst>
                <a:path w="1219374" h="153089">
                  <a:moveTo>
                    <a:pt x="1016174" y="0"/>
                  </a:moveTo>
                  <a:lnTo>
                    <a:pt x="0" y="0"/>
                  </a:lnTo>
                  <a:lnTo>
                    <a:pt x="203200" y="153089"/>
                  </a:lnTo>
                  <a:lnTo>
                    <a:pt x="1219374" y="153089"/>
                  </a:lnTo>
                  <a:lnTo>
                    <a:pt x="1016174" y="0"/>
                  </a:lnTo>
                  <a:close/>
                </a:path>
              </a:pathLst>
            </a:custGeom>
            <a:solidFill>
              <a:srgbClr val="144158"/>
            </a:solidFill>
          </p:spPr>
        </p:sp>
        <p:sp>
          <p:nvSpPr>
            <p:cNvPr id="36" name="TextBox 36"/>
            <p:cNvSpPr txBox="1"/>
            <p:nvPr/>
          </p:nvSpPr>
          <p:spPr>
            <a:xfrm>
              <a:off x="101600" y="-38100"/>
              <a:ext cx="1016174" cy="191189"/>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2232147" y="320023"/>
            <a:ext cx="5740148" cy="1049694"/>
            <a:chOff x="0" y="0"/>
            <a:chExt cx="1511808" cy="276463"/>
          </a:xfrm>
        </p:grpSpPr>
        <p:sp>
          <p:nvSpPr>
            <p:cNvPr id="38" name="Freeform 38"/>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39" name="TextBox 39"/>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2737569" y="371556"/>
            <a:ext cx="4729302" cy="946628"/>
            <a:chOff x="0" y="0"/>
            <a:chExt cx="6305736" cy="1262171"/>
          </a:xfrm>
        </p:grpSpPr>
        <p:sp>
          <p:nvSpPr>
            <p:cNvPr id="41" name="Freeform 41"/>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4"/>
              <a:stretch>
                <a:fillRect/>
              </a:stretch>
            </a:blipFill>
          </p:spPr>
        </p:sp>
        <p:sp>
          <p:nvSpPr>
            <p:cNvPr id="42" name="Freeform 42"/>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5"/>
              <a:stretch>
                <a:fillRect/>
              </a:stretch>
            </a:blipFill>
          </p:spPr>
        </p:sp>
        <p:sp>
          <p:nvSpPr>
            <p:cNvPr id="43" name="Freeform 43"/>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6"/>
              <a:stretch>
                <a:fillRect/>
              </a:stretch>
            </a:blipFill>
          </p:spPr>
        </p:sp>
      </p:grpSp>
      <p:sp>
        <p:nvSpPr>
          <p:cNvPr id="44" name="AutoShape 44"/>
          <p:cNvSpPr/>
          <p:nvPr/>
        </p:nvSpPr>
        <p:spPr>
          <a:xfrm>
            <a:off x="805598" y="2490757"/>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30718" y="4541410"/>
            <a:ext cx="6468466" cy="3993575"/>
          </a:xfrm>
          <a:custGeom>
            <a:avLst/>
            <a:gdLst/>
            <a:ahLst/>
            <a:cxnLst/>
            <a:rect l="l" t="t" r="r" b="b"/>
            <a:pathLst>
              <a:path w="6468466" h="3993575">
                <a:moveTo>
                  <a:pt x="0" y="0"/>
                </a:moveTo>
                <a:lnTo>
                  <a:pt x="6468466" y="0"/>
                </a:lnTo>
                <a:lnTo>
                  <a:pt x="6468466" y="3993575"/>
                </a:lnTo>
                <a:lnTo>
                  <a:pt x="0" y="3993575"/>
                </a:lnTo>
                <a:lnTo>
                  <a:pt x="0" y="0"/>
                </a:lnTo>
                <a:close/>
              </a:path>
            </a:pathLst>
          </a:custGeom>
          <a:blipFill>
            <a:blip r:embed="rId2"/>
            <a:stretch>
              <a:fillRect/>
            </a:stretch>
          </a:blipFill>
        </p:spPr>
      </p:sp>
      <p:grpSp>
        <p:nvGrpSpPr>
          <p:cNvPr id="3" name="Group 3"/>
          <p:cNvGrpSpPr/>
          <p:nvPr/>
        </p:nvGrpSpPr>
        <p:grpSpPr>
          <a:xfrm>
            <a:off x="-6635906" y="9154707"/>
            <a:ext cx="27308989" cy="1186504"/>
            <a:chOff x="0" y="0"/>
            <a:chExt cx="2948988" cy="128126"/>
          </a:xfrm>
        </p:grpSpPr>
        <p:sp>
          <p:nvSpPr>
            <p:cNvPr id="4" name="Freeform 4"/>
            <p:cNvSpPr/>
            <p:nvPr/>
          </p:nvSpPr>
          <p:spPr>
            <a:xfrm>
              <a:off x="0" y="0"/>
              <a:ext cx="2948988" cy="128126"/>
            </a:xfrm>
            <a:custGeom>
              <a:avLst/>
              <a:gdLst/>
              <a:ahLst/>
              <a:cxnLst/>
              <a:rect l="l" t="t" r="r" b="b"/>
              <a:pathLst>
                <a:path w="2948988" h="128126">
                  <a:moveTo>
                    <a:pt x="2745788" y="0"/>
                  </a:moveTo>
                  <a:lnTo>
                    <a:pt x="0" y="0"/>
                  </a:lnTo>
                  <a:lnTo>
                    <a:pt x="203200" y="128126"/>
                  </a:lnTo>
                  <a:lnTo>
                    <a:pt x="2948988" y="128126"/>
                  </a:lnTo>
                  <a:lnTo>
                    <a:pt x="2745788" y="0"/>
                  </a:lnTo>
                  <a:close/>
                </a:path>
              </a:pathLst>
            </a:custGeom>
            <a:solidFill>
              <a:srgbClr val="BFA046"/>
            </a:solidFill>
          </p:spPr>
        </p:sp>
        <p:sp>
          <p:nvSpPr>
            <p:cNvPr id="5" name="TextBox 5"/>
            <p:cNvSpPr txBox="1"/>
            <p:nvPr/>
          </p:nvSpPr>
          <p:spPr>
            <a:xfrm>
              <a:off x="101600" y="-38100"/>
              <a:ext cx="2745788" cy="16622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649855" y="9575641"/>
            <a:ext cx="25738912" cy="1340390"/>
            <a:chOff x="0" y="0"/>
            <a:chExt cx="2779441" cy="144743"/>
          </a:xfrm>
        </p:grpSpPr>
        <p:sp>
          <p:nvSpPr>
            <p:cNvPr id="7" name="Freeform 7"/>
            <p:cNvSpPr/>
            <p:nvPr/>
          </p:nvSpPr>
          <p:spPr>
            <a:xfrm>
              <a:off x="0" y="0"/>
              <a:ext cx="2779441" cy="144743"/>
            </a:xfrm>
            <a:custGeom>
              <a:avLst/>
              <a:gdLst/>
              <a:ahLst/>
              <a:cxnLst/>
              <a:rect l="l" t="t" r="r" b="b"/>
              <a:pathLst>
                <a:path w="2779441" h="144743">
                  <a:moveTo>
                    <a:pt x="2576241" y="0"/>
                  </a:moveTo>
                  <a:lnTo>
                    <a:pt x="0" y="0"/>
                  </a:lnTo>
                  <a:lnTo>
                    <a:pt x="203200" y="144743"/>
                  </a:lnTo>
                  <a:lnTo>
                    <a:pt x="2779441" y="144743"/>
                  </a:lnTo>
                  <a:lnTo>
                    <a:pt x="2576241" y="0"/>
                  </a:lnTo>
                  <a:close/>
                </a:path>
              </a:pathLst>
            </a:custGeom>
            <a:solidFill>
              <a:srgbClr val="144158"/>
            </a:solidFill>
          </p:spPr>
        </p:sp>
        <p:sp>
          <p:nvSpPr>
            <p:cNvPr id="8" name="TextBox 8"/>
            <p:cNvSpPr txBox="1"/>
            <p:nvPr/>
          </p:nvSpPr>
          <p:spPr>
            <a:xfrm>
              <a:off x="101600" y="-38100"/>
              <a:ext cx="2576241" cy="18284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282110" y="1317770"/>
            <a:ext cx="28665570" cy="1333397"/>
            <a:chOff x="0" y="0"/>
            <a:chExt cx="3095479" cy="143988"/>
          </a:xfrm>
        </p:grpSpPr>
        <p:sp>
          <p:nvSpPr>
            <p:cNvPr id="10" name="Freeform 10"/>
            <p:cNvSpPr/>
            <p:nvPr/>
          </p:nvSpPr>
          <p:spPr>
            <a:xfrm>
              <a:off x="0" y="0"/>
              <a:ext cx="3095479" cy="143988"/>
            </a:xfrm>
            <a:custGeom>
              <a:avLst/>
              <a:gdLst/>
              <a:ahLst/>
              <a:cxnLst/>
              <a:rect l="l" t="t" r="r" b="b"/>
              <a:pathLst>
                <a:path w="3095479" h="143988">
                  <a:moveTo>
                    <a:pt x="2892279" y="0"/>
                  </a:moveTo>
                  <a:lnTo>
                    <a:pt x="0" y="0"/>
                  </a:lnTo>
                  <a:lnTo>
                    <a:pt x="203200" y="143988"/>
                  </a:lnTo>
                  <a:lnTo>
                    <a:pt x="3095479" y="143988"/>
                  </a:lnTo>
                  <a:lnTo>
                    <a:pt x="2892279" y="0"/>
                  </a:lnTo>
                  <a:close/>
                </a:path>
              </a:pathLst>
            </a:custGeom>
            <a:solidFill>
              <a:srgbClr val="BFA046">
                <a:alpha val="95686"/>
              </a:srgbClr>
            </a:solidFill>
          </p:spPr>
        </p:sp>
        <p:sp>
          <p:nvSpPr>
            <p:cNvPr id="11" name="TextBox 11"/>
            <p:cNvSpPr txBox="1"/>
            <p:nvPr/>
          </p:nvSpPr>
          <p:spPr>
            <a:xfrm>
              <a:off x="101600" y="-38100"/>
              <a:ext cx="2892279" cy="18208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2589027">
            <a:off x="15814155" y="-868118"/>
            <a:ext cx="4947690" cy="3086100"/>
            <a:chOff x="0" y="0"/>
            <a:chExt cx="1303095" cy="812800"/>
          </a:xfrm>
        </p:grpSpPr>
        <p:sp>
          <p:nvSpPr>
            <p:cNvPr id="13" name="Freeform 1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4" name="TextBox 1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2818405" y="-292640"/>
            <a:ext cx="14144497" cy="1340390"/>
            <a:chOff x="0" y="0"/>
            <a:chExt cx="1527407" cy="144743"/>
          </a:xfrm>
        </p:grpSpPr>
        <p:sp>
          <p:nvSpPr>
            <p:cNvPr id="16" name="Freeform 16"/>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7" name="TextBox 17"/>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780485" y="187815"/>
            <a:ext cx="5343123" cy="707535"/>
            <a:chOff x="0" y="0"/>
            <a:chExt cx="1219374" cy="161469"/>
          </a:xfrm>
        </p:grpSpPr>
        <p:sp>
          <p:nvSpPr>
            <p:cNvPr id="19" name="Freeform 19"/>
            <p:cNvSpPr/>
            <p:nvPr/>
          </p:nvSpPr>
          <p:spPr>
            <a:xfrm>
              <a:off x="0" y="0"/>
              <a:ext cx="1219374" cy="161469"/>
            </a:xfrm>
            <a:custGeom>
              <a:avLst/>
              <a:gdLst/>
              <a:ahLst/>
              <a:cxnLst/>
              <a:rect l="l" t="t" r="r" b="b"/>
              <a:pathLst>
                <a:path w="1219374" h="161469">
                  <a:moveTo>
                    <a:pt x="1016174" y="0"/>
                  </a:moveTo>
                  <a:lnTo>
                    <a:pt x="0" y="0"/>
                  </a:lnTo>
                  <a:lnTo>
                    <a:pt x="203200" y="161469"/>
                  </a:lnTo>
                  <a:lnTo>
                    <a:pt x="1219374" y="161469"/>
                  </a:lnTo>
                  <a:lnTo>
                    <a:pt x="1016174" y="0"/>
                  </a:lnTo>
                  <a:close/>
                </a:path>
              </a:pathLst>
            </a:custGeom>
            <a:solidFill>
              <a:srgbClr val="144158"/>
            </a:solidFill>
          </p:spPr>
        </p:sp>
        <p:sp>
          <p:nvSpPr>
            <p:cNvPr id="20" name="TextBox 20"/>
            <p:cNvSpPr txBox="1"/>
            <p:nvPr/>
          </p:nvSpPr>
          <p:spPr>
            <a:xfrm>
              <a:off x="101600" y="-38100"/>
              <a:ext cx="1016174" cy="199569"/>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3044319" y="-670195"/>
            <a:ext cx="14144497" cy="1340390"/>
            <a:chOff x="0" y="0"/>
            <a:chExt cx="1527407" cy="144743"/>
          </a:xfrm>
        </p:grpSpPr>
        <p:sp>
          <p:nvSpPr>
            <p:cNvPr id="22" name="Freeform 22"/>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23" name="TextBox 23"/>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422394" y="187815"/>
            <a:ext cx="5740148" cy="1049694"/>
            <a:chOff x="0" y="0"/>
            <a:chExt cx="1511808" cy="276463"/>
          </a:xfrm>
        </p:grpSpPr>
        <p:sp>
          <p:nvSpPr>
            <p:cNvPr id="25" name="Freeform 25"/>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26" name="TextBox 26"/>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35649" y="239348"/>
            <a:ext cx="4729302" cy="946628"/>
            <a:chOff x="0" y="0"/>
            <a:chExt cx="6305736" cy="1262171"/>
          </a:xfrm>
        </p:grpSpPr>
        <p:sp>
          <p:nvSpPr>
            <p:cNvPr id="28" name="Freeform 28"/>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3"/>
              <a:stretch>
                <a:fillRect/>
              </a:stretch>
            </a:blipFill>
          </p:spPr>
        </p:sp>
        <p:sp>
          <p:nvSpPr>
            <p:cNvPr id="29" name="Freeform 29"/>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4"/>
              <a:stretch>
                <a:fillRect/>
              </a:stretch>
            </a:blipFill>
          </p:spPr>
        </p:sp>
        <p:sp>
          <p:nvSpPr>
            <p:cNvPr id="30" name="Freeform 30"/>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5"/>
              <a:stretch>
                <a:fillRect/>
              </a:stretch>
            </a:blipFill>
          </p:spPr>
        </p:sp>
      </p:grpSp>
      <p:sp>
        <p:nvSpPr>
          <p:cNvPr id="31" name="Freeform 31"/>
          <p:cNvSpPr/>
          <p:nvPr/>
        </p:nvSpPr>
        <p:spPr>
          <a:xfrm>
            <a:off x="8730718" y="3736181"/>
            <a:ext cx="8514820" cy="584988"/>
          </a:xfrm>
          <a:custGeom>
            <a:avLst/>
            <a:gdLst/>
            <a:ahLst/>
            <a:cxnLst/>
            <a:rect l="l" t="t" r="r" b="b"/>
            <a:pathLst>
              <a:path w="8514820" h="584988">
                <a:moveTo>
                  <a:pt x="0" y="0"/>
                </a:moveTo>
                <a:lnTo>
                  <a:pt x="8514820" y="0"/>
                </a:lnTo>
                <a:lnTo>
                  <a:pt x="8514820" y="584987"/>
                </a:lnTo>
                <a:lnTo>
                  <a:pt x="0" y="584987"/>
                </a:lnTo>
                <a:lnTo>
                  <a:pt x="0" y="0"/>
                </a:lnTo>
                <a:close/>
              </a:path>
            </a:pathLst>
          </a:custGeom>
          <a:blipFill>
            <a:blip r:embed="rId6"/>
            <a:stretch>
              <a:fillRect/>
            </a:stretch>
          </a:blipFill>
          <a:ln w="9525" cap="sq">
            <a:solidFill>
              <a:srgbClr val="000000"/>
            </a:solidFill>
            <a:prstDash val="solid"/>
            <a:miter/>
          </a:ln>
        </p:spPr>
      </p:sp>
      <p:sp>
        <p:nvSpPr>
          <p:cNvPr id="32" name="TextBox 32"/>
          <p:cNvSpPr txBox="1"/>
          <p:nvPr/>
        </p:nvSpPr>
        <p:spPr>
          <a:xfrm>
            <a:off x="2443507" y="8269238"/>
            <a:ext cx="6336978" cy="466725"/>
          </a:xfrm>
          <a:prstGeom prst="rect">
            <a:avLst/>
          </a:prstGeom>
        </p:spPr>
        <p:txBody>
          <a:bodyPr lIns="0" tIns="0" rIns="0" bIns="0" rtlCol="0" anchor="t">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id="33" name="TextBox 33"/>
          <p:cNvSpPr txBox="1"/>
          <p:nvPr/>
        </p:nvSpPr>
        <p:spPr>
          <a:xfrm>
            <a:off x="1256783" y="8268285"/>
            <a:ext cx="595126" cy="466725"/>
          </a:xfrm>
          <a:prstGeom prst="rect">
            <a:avLst/>
          </a:prstGeom>
        </p:spPr>
        <p:txBody>
          <a:bodyPr lIns="0" tIns="0" rIns="0" bIns="0" rtlCol="0" anchor="t">
            <a:spAutoFit/>
          </a:bodyPr>
          <a:lstStyle/>
          <a:p>
            <a:pPr algn="ctr">
              <a:lnSpc>
                <a:spcPts val="3600"/>
              </a:lnSpc>
            </a:pPr>
            <a:r>
              <a:rPr lang="en-US" sz="3000" b="1">
                <a:solidFill>
                  <a:srgbClr val="FFFFFF"/>
                </a:solidFill>
                <a:latin typeface="Arial Nova Bold"/>
                <a:ea typeface="Arial Nova Bold"/>
                <a:cs typeface="Arial Nova Bold"/>
                <a:sym typeface="Arial Nova Bold"/>
              </a:rPr>
              <a:t>04</a:t>
            </a:r>
          </a:p>
        </p:txBody>
      </p:sp>
      <p:sp>
        <p:nvSpPr>
          <p:cNvPr id="34" name="TextBox 34"/>
          <p:cNvSpPr txBox="1"/>
          <p:nvPr/>
        </p:nvSpPr>
        <p:spPr>
          <a:xfrm>
            <a:off x="388049" y="9721934"/>
            <a:ext cx="7231658" cy="387350"/>
          </a:xfrm>
          <a:prstGeom prst="rect">
            <a:avLst/>
          </a:prstGeom>
        </p:spPr>
        <p:txBody>
          <a:bodyPr lIns="0" tIns="0" rIns="0" bIns="0" rtlCol="0" anchor="t">
            <a:spAutoFit/>
          </a:bodyPr>
          <a:lstStyle/>
          <a:p>
            <a:pPr algn="ctr">
              <a:lnSpc>
                <a:spcPts val="2800"/>
              </a:lnSpc>
              <a:spcBef>
                <a:spcPct val="0"/>
              </a:spcBef>
            </a:pPr>
            <a:r>
              <a:rPr lang="en-US" sz="2000"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35" name="TextBox 35"/>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18</a:t>
            </a:r>
          </a:p>
        </p:txBody>
      </p:sp>
      <p:sp>
        <p:nvSpPr>
          <p:cNvPr id="36" name="TextBox 36"/>
          <p:cNvSpPr txBox="1"/>
          <p:nvPr/>
        </p:nvSpPr>
        <p:spPr>
          <a:xfrm>
            <a:off x="649559" y="1507323"/>
            <a:ext cx="11424196" cy="982346"/>
          </a:xfrm>
          <a:prstGeom prst="rect">
            <a:avLst/>
          </a:prstGeom>
        </p:spPr>
        <p:txBody>
          <a:bodyPr lIns="0" tIns="0" rIns="0" bIns="0" rtlCol="0" anchor="t">
            <a:spAutoFit/>
          </a:bodyPr>
          <a:lstStyle/>
          <a:p>
            <a:pPr algn="l">
              <a:lnSpc>
                <a:spcPts val="7039"/>
              </a:lnSpc>
            </a:pPr>
            <a:r>
              <a:rPr lang="en-US" sz="5499" b="1">
                <a:solidFill>
                  <a:srgbClr val="FFFFFF"/>
                </a:solidFill>
                <a:latin typeface="Times New Roman Bold"/>
                <a:ea typeface="Times New Roman Bold"/>
                <a:cs typeface="Times New Roman Bold"/>
                <a:sym typeface="Times New Roman Bold"/>
              </a:rPr>
              <a:t>PERAMALAN </a:t>
            </a:r>
            <a:r>
              <a:rPr lang="en-US" sz="5499" b="1" i="1">
                <a:solidFill>
                  <a:srgbClr val="FFFFFF"/>
                </a:solidFill>
                <a:latin typeface="Times New Roman Bold Italics"/>
                <a:ea typeface="Times New Roman Bold Italics"/>
                <a:cs typeface="Times New Roman Bold Italics"/>
                <a:sym typeface="Times New Roman Bold Italics"/>
              </a:rPr>
              <a:t>(FORCASTING)</a:t>
            </a:r>
          </a:p>
        </p:txBody>
      </p:sp>
      <p:sp>
        <p:nvSpPr>
          <p:cNvPr id="37" name="TextBox 37"/>
          <p:cNvSpPr txBox="1"/>
          <p:nvPr/>
        </p:nvSpPr>
        <p:spPr>
          <a:xfrm>
            <a:off x="8730718" y="2927392"/>
            <a:ext cx="8514820" cy="438806"/>
          </a:xfrm>
          <a:prstGeom prst="rect">
            <a:avLst/>
          </a:prstGeom>
        </p:spPr>
        <p:txBody>
          <a:bodyPr lIns="0" tIns="0" rIns="0" bIns="0" rtlCol="0" anchor="t">
            <a:spAutoFit/>
          </a:bodyPr>
          <a:lstStyle/>
          <a:p>
            <a:pPr algn="just">
              <a:lnSpc>
                <a:spcPts val="3260"/>
              </a:lnSpc>
            </a:pPr>
            <a:r>
              <a:rPr lang="en-US" sz="2312">
                <a:solidFill>
                  <a:srgbClr val="000000"/>
                </a:solidFill>
                <a:latin typeface="Times New Roman"/>
                <a:ea typeface="Times New Roman"/>
                <a:cs typeface="Times New Roman"/>
                <a:sym typeface="Times New Roman"/>
              </a:rPr>
              <a:t>Persamaan model SARIMA(0,1,0)(1,1,1)[12] sebagai berikut.</a:t>
            </a:r>
          </a:p>
        </p:txBody>
      </p:sp>
      <p:sp>
        <p:nvSpPr>
          <p:cNvPr id="38" name="Freeform 38"/>
          <p:cNvSpPr/>
          <p:nvPr/>
        </p:nvSpPr>
        <p:spPr>
          <a:xfrm>
            <a:off x="773837" y="3022642"/>
            <a:ext cx="7384846" cy="5270934"/>
          </a:xfrm>
          <a:custGeom>
            <a:avLst/>
            <a:gdLst/>
            <a:ahLst/>
            <a:cxnLst/>
            <a:rect l="l" t="t" r="r" b="b"/>
            <a:pathLst>
              <a:path w="7384846" h="5270934">
                <a:moveTo>
                  <a:pt x="0" y="0"/>
                </a:moveTo>
                <a:lnTo>
                  <a:pt x="7384847" y="0"/>
                </a:lnTo>
                <a:lnTo>
                  <a:pt x="7384847" y="5270934"/>
                </a:lnTo>
                <a:lnTo>
                  <a:pt x="0" y="5270934"/>
                </a:lnTo>
                <a:lnTo>
                  <a:pt x="0" y="0"/>
                </a:lnTo>
                <a:close/>
              </a:path>
            </a:pathLst>
          </a:custGeom>
          <a:blipFill>
            <a:blip r:embed="rId7"/>
            <a:stretch>
              <a:fillRect/>
            </a:stretch>
          </a:blipFill>
          <a:ln w="9525" cap="sq">
            <a:solidFill>
              <a:srgbClr val="000000"/>
            </a:solidFill>
            <a:prstDash val="solid"/>
            <a:miter/>
          </a:ln>
        </p:spPr>
      </p:sp>
      <p:sp>
        <p:nvSpPr>
          <p:cNvPr id="39" name="TextBox 39"/>
          <p:cNvSpPr txBox="1"/>
          <p:nvPr/>
        </p:nvSpPr>
        <p:spPr>
          <a:xfrm>
            <a:off x="773837" y="8449260"/>
            <a:ext cx="7384846" cy="384810"/>
          </a:xfrm>
          <a:prstGeom prst="rect">
            <a:avLst/>
          </a:prstGeom>
        </p:spPr>
        <p:txBody>
          <a:bodyPr lIns="0" tIns="0" rIns="0" bIns="0" rtlCol="0" anchor="t">
            <a:spAutoFit/>
          </a:bodyPr>
          <a:lstStyle/>
          <a:p>
            <a:pPr algn="ctr">
              <a:lnSpc>
                <a:spcPts val="2819"/>
              </a:lnSpc>
            </a:pPr>
            <a:r>
              <a:rPr lang="en-US" sz="1999" b="1">
                <a:solidFill>
                  <a:srgbClr val="000000"/>
                </a:solidFill>
                <a:latin typeface="Times New Roman Bold"/>
                <a:ea typeface="Times New Roman Bold"/>
                <a:cs typeface="Times New Roman Bold"/>
                <a:sym typeface="Times New Roman Bold"/>
              </a:rPr>
              <a:t>Gambar 6.</a:t>
            </a:r>
            <a:r>
              <a:rPr lang="en-US" sz="1999">
                <a:solidFill>
                  <a:srgbClr val="000000"/>
                </a:solidFill>
                <a:latin typeface="Times New Roman"/>
                <a:ea typeface="Times New Roman"/>
                <a:cs typeface="Times New Roman"/>
                <a:sym typeface="Times New Roman"/>
              </a:rPr>
              <a:t> Hasil </a:t>
            </a:r>
            <a:r>
              <a:rPr lang="en-US" sz="1999" i="1">
                <a:solidFill>
                  <a:srgbClr val="000000"/>
                </a:solidFill>
                <a:latin typeface="Times New Roman Italics"/>
                <a:ea typeface="Times New Roman Italics"/>
                <a:cs typeface="Times New Roman Italics"/>
                <a:sym typeface="Times New Roman Italics"/>
              </a:rPr>
              <a:t>Forcasting</a:t>
            </a:r>
            <a:r>
              <a:rPr lang="en-US" sz="1999">
                <a:solidFill>
                  <a:srgbClr val="000000"/>
                </a:solidFill>
                <a:latin typeface="Times New Roman"/>
                <a:ea typeface="Times New Roman"/>
                <a:cs typeface="Times New Roman"/>
                <a:sym typeface="Times New Roman"/>
              </a:rPr>
              <a:t> Produksi Gula di Indonesia</a:t>
            </a:r>
          </a:p>
        </p:txBody>
      </p:sp>
      <p:sp>
        <p:nvSpPr>
          <p:cNvPr id="40" name="AutoShape 40"/>
          <p:cNvSpPr/>
          <p:nvPr/>
        </p:nvSpPr>
        <p:spPr>
          <a:xfrm>
            <a:off x="649559" y="2422994"/>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35906" y="9154707"/>
            <a:ext cx="27308989" cy="1186504"/>
            <a:chOff x="0" y="0"/>
            <a:chExt cx="2948988" cy="128126"/>
          </a:xfrm>
        </p:grpSpPr>
        <p:sp>
          <p:nvSpPr>
            <p:cNvPr id="3" name="Freeform 3"/>
            <p:cNvSpPr/>
            <p:nvPr/>
          </p:nvSpPr>
          <p:spPr>
            <a:xfrm>
              <a:off x="0" y="0"/>
              <a:ext cx="2948988" cy="128126"/>
            </a:xfrm>
            <a:custGeom>
              <a:avLst/>
              <a:gdLst/>
              <a:ahLst/>
              <a:cxnLst/>
              <a:rect l="l" t="t" r="r" b="b"/>
              <a:pathLst>
                <a:path w="2948988" h="128126">
                  <a:moveTo>
                    <a:pt x="2745788" y="0"/>
                  </a:moveTo>
                  <a:lnTo>
                    <a:pt x="0" y="0"/>
                  </a:lnTo>
                  <a:lnTo>
                    <a:pt x="203200" y="128126"/>
                  </a:lnTo>
                  <a:lnTo>
                    <a:pt x="2948988" y="128126"/>
                  </a:lnTo>
                  <a:lnTo>
                    <a:pt x="2745788" y="0"/>
                  </a:lnTo>
                  <a:close/>
                </a:path>
              </a:pathLst>
            </a:custGeom>
            <a:solidFill>
              <a:srgbClr val="BFA046"/>
            </a:solidFill>
          </p:spPr>
        </p:sp>
        <p:sp>
          <p:nvSpPr>
            <p:cNvPr id="4" name="TextBox 4"/>
            <p:cNvSpPr txBox="1"/>
            <p:nvPr/>
          </p:nvSpPr>
          <p:spPr>
            <a:xfrm>
              <a:off x="101600" y="-38100"/>
              <a:ext cx="2745788" cy="16622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49855" y="9575641"/>
            <a:ext cx="25738912" cy="1340390"/>
            <a:chOff x="0" y="0"/>
            <a:chExt cx="2779441" cy="144743"/>
          </a:xfrm>
        </p:grpSpPr>
        <p:sp>
          <p:nvSpPr>
            <p:cNvPr id="6" name="Freeform 6"/>
            <p:cNvSpPr/>
            <p:nvPr/>
          </p:nvSpPr>
          <p:spPr>
            <a:xfrm>
              <a:off x="0" y="0"/>
              <a:ext cx="2779441" cy="144743"/>
            </a:xfrm>
            <a:custGeom>
              <a:avLst/>
              <a:gdLst/>
              <a:ahLst/>
              <a:cxnLst/>
              <a:rect l="l" t="t" r="r" b="b"/>
              <a:pathLst>
                <a:path w="2779441" h="144743">
                  <a:moveTo>
                    <a:pt x="2576241" y="0"/>
                  </a:moveTo>
                  <a:lnTo>
                    <a:pt x="0" y="0"/>
                  </a:lnTo>
                  <a:lnTo>
                    <a:pt x="203200" y="144743"/>
                  </a:lnTo>
                  <a:lnTo>
                    <a:pt x="2779441" y="144743"/>
                  </a:lnTo>
                  <a:lnTo>
                    <a:pt x="2576241" y="0"/>
                  </a:lnTo>
                  <a:close/>
                </a:path>
              </a:pathLst>
            </a:custGeom>
            <a:solidFill>
              <a:srgbClr val="144158"/>
            </a:solidFill>
          </p:spPr>
        </p:sp>
        <p:sp>
          <p:nvSpPr>
            <p:cNvPr id="7" name="TextBox 7"/>
            <p:cNvSpPr txBox="1"/>
            <p:nvPr/>
          </p:nvSpPr>
          <p:spPr>
            <a:xfrm>
              <a:off x="101600" y="-38100"/>
              <a:ext cx="2576241" cy="18284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589027">
            <a:off x="15814155" y="-1647825"/>
            <a:ext cx="4947690" cy="3086100"/>
            <a:chOff x="0" y="0"/>
            <a:chExt cx="1303095" cy="812800"/>
          </a:xfrm>
        </p:grpSpPr>
        <p:sp>
          <p:nvSpPr>
            <p:cNvPr id="9" name="Freeform 9"/>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0" name="TextBox 10"/>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818405" y="-292640"/>
            <a:ext cx="14144497" cy="1340390"/>
            <a:chOff x="0" y="0"/>
            <a:chExt cx="1527407" cy="144743"/>
          </a:xfrm>
        </p:grpSpPr>
        <p:sp>
          <p:nvSpPr>
            <p:cNvPr id="12" name="Freeform 12"/>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3" name="TextBox 13"/>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780485" y="187815"/>
            <a:ext cx="5343123" cy="707535"/>
            <a:chOff x="0" y="0"/>
            <a:chExt cx="1219374" cy="161469"/>
          </a:xfrm>
        </p:grpSpPr>
        <p:sp>
          <p:nvSpPr>
            <p:cNvPr id="15" name="Freeform 15"/>
            <p:cNvSpPr/>
            <p:nvPr/>
          </p:nvSpPr>
          <p:spPr>
            <a:xfrm>
              <a:off x="0" y="0"/>
              <a:ext cx="1219374" cy="161469"/>
            </a:xfrm>
            <a:custGeom>
              <a:avLst/>
              <a:gdLst/>
              <a:ahLst/>
              <a:cxnLst/>
              <a:rect l="l" t="t" r="r" b="b"/>
              <a:pathLst>
                <a:path w="1219374" h="161469">
                  <a:moveTo>
                    <a:pt x="1016174" y="0"/>
                  </a:moveTo>
                  <a:lnTo>
                    <a:pt x="0" y="0"/>
                  </a:lnTo>
                  <a:lnTo>
                    <a:pt x="203200" y="161469"/>
                  </a:lnTo>
                  <a:lnTo>
                    <a:pt x="1219374" y="161469"/>
                  </a:lnTo>
                  <a:lnTo>
                    <a:pt x="1016174" y="0"/>
                  </a:lnTo>
                  <a:close/>
                </a:path>
              </a:pathLst>
            </a:custGeom>
            <a:solidFill>
              <a:srgbClr val="144158"/>
            </a:solidFill>
          </p:spPr>
        </p:sp>
        <p:sp>
          <p:nvSpPr>
            <p:cNvPr id="16" name="TextBox 16"/>
            <p:cNvSpPr txBox="1"/>
            <p:nvPr/>
          </p:nvSpPr>
          <p:spPr>
            <a:xfrm>
              <a:off x="101600" y="-38100"/>
              <a:ext cx="1016174" cy="19956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044319" y="-670195"/>
            <a:ext cx="14144497" cy="1340390"/>
            <a:chOff x="0" y="0"/>
            <a:chExt cx="1527407" cy="144743"/>
          </a:xfrm>
        </p:grpSpPr>
        <p:sp>
          <p:nvSpPr>
            <p:cNvPr id="18" name="Freeform 18"/>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9" name="TextBox 19"/>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22394" y="187815"/>
            <a:ext cx="5740148" cy="1049694"/>
            <a:chOff x="0" y="0"/>
            <a:chExt cx="1511808" cy="276463"/>
          </a:xfrm>
        </p:grpSpPr>
        <p:sp>
          <p:nvSpPr>
            <p:cNvPr id="21" name="Freeform 21"/>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22" name="TextBox 22"/>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35649" y="239348"/>
            <a:ext cx="4729302" cy="946628"/>
            <a:chOff x="0" y="0"/>
            <a:chExt cx="6305736" cy="1262171"/>
          </a:xfrm>
        </p:grpSpPr>
        <p:sp>
          <p:nvSpPr>
            <p:cNvPr id="24" name="Freeform 24"/>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25" name="Freeform 25"/>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26" name="Freeform 26"/>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graphicFrame>
        <p:nvGraphicFramePr>
          <p:cNvPr id="27" name="Table 27"/>
          <p:cNvGraphicFramePr>
            <a:graphicFrameLocks noGrp="1"/>
          </p:cNvGraphicFramePr>
          <p:nvPr/>
        </p:nvGraphicFramePr>
        <p:xfrm>
          <a:off x="11031712" y="1828781"/>
          <a:ext cx="6227588" cy="7325928"/>
        </p:xfrm>
        <a:graphic>
          <a:graphicData uri="http://schemas.openxmlformats.org/drawingml/2006/table">
            <a:tbl>
              <a:tblPr/>
              <a:tblGrid>
                <a:gridCol w="3113794">
                  <a:extLst>
                    <a:ext uri="{9D8B030D-6E8A-4147-A177-3AD203B41FA5}">
                      <a16:colId xmlns:a16="http://schemas.microsoft.com/office/drawing/2014/main" val="20000"/>
                    </a:ext>
                  </a:extLst>
                </a:gridCol>
                <a:gridCol w="3113794">
                  <a:extLst>
                    <a:ext uri="{9D8B030D-6E8A-4147-A177-3AD203B41FA5}">
                      <a16:colId xmlns:a16="http://schemas.microsoft.com/office/drawing/2014/main" val="20001"/>
                    </a:ext>
                  </a:extLst>
                </a:gridCol>
              </a:tblGrid>
              <a:tr h="804283">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Periode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FA046"/>
                    </a:solidFill>
                  </a:tcPr>
                </a:tc>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Nilai Peramalan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BFA046"/>
                    </a:solidFill>
                  </a:tcPr>
                </a:tc>
                <a:extLst>
                  <a:ext uri="{0D108BD9-81ED-4DB2-BD59-A6C34878D82A}">
                    <a16:rowId xmlns:a16="http://schemas.microsoft.com/office/drawing/2014/main" val="10000"/>
                  </a:ext>
                </a:extLst>
              </a:tr>
              <a:tr h="804283">
                <a:tc>
                  <a:txBody>
                    <a:bodyPr/>
                    <a:lstStyle/>
                    <a:p>
                      <a:pPr algn="ctr">
                        <a:lnSpc>
                          <a:spcPts val="2659"/>
                        </a:lnSpc>
                        <a:defRPr/>
                      </a:pPr>
                      <a:r>
                        <a:rPr lang="en-US" sz="1899">
                          <a:solidFill>
                            <a:srgbClr val="000000"/>
                          </a:solidFill>
                          <a:latin typeface="Canva Sans"/>
                          <a:ea typeface="Canva Sans"/>
                          <a:cs typeface="Canva Sans"/>
                          <a:sym typeface="Canva Sans"/>
                        </a:rPr>
                        <a:t>65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186954.0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0448">
                <a:tc>
                  <a:txBody>
                    <a:bodyPr/>
                    <a:lstStyle/>
                    <a:p>
                      <a:pPr algn="ctr">
                        <a:lnSpc>
                          <a:spcPts val="2659"/>
                        </a:lnSpc>
                        <a:defRPr/>
                      </a:pPr>
                      <a:r>
                        <a:rPr lang="en-US" sz="1899">
                          <a:solidFill>
                            <a:srgbClr val="000000"/>
                          </a:solidFill>
                          <a:latin typeface="Canva Sans"/>
                          <a:ea typeface="Canva Sans"/>
                          <a:cs typeface="Canva Sans"/>
                          <a:sym typeface="Canva Sans"/>
                        </a:rPr>
                        <a:t>66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352642.5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1094">
                <a:tc>
                  <a:txBody>
                    <a:bodyPr/>
                    <a:lstStyle/>
                    <a:p>
                      <a:pPr algn="ctr">
                        <a:lnSpc>
                          <a:spcPts val="2659"/>
                        </a:lnSpc>
                        <a:defRPr/>
                      </a:pPr>
                      <a:r>
                        <a:rPr lang="en-US" sz="1899">
                          <a:solidFill>
                            <a:srgbClr val="000000"/>
                          </a:solidFill>
                          <a:latin typeface="Canva Sans"/>
                          <a:ea typeface="Canva Sans"/>
                          <a:cs typeface="Canva Sans"/>
                          <a:sym typeface="Canva Sans"/>
                        </a:rPr>
                        <a:t>67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515696.8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7174">
                <a:tc>
                  <a:txBody>
                    <a:bodyPr/>
                    <a:lstStyle/>
                    <a:p>
                      <a:pPr algn="ctr">
                        <a:lnSpc>
                          <a:spcPts val="2659"/>
                        </a:lnSpc>
                        <a:defRPr/>
                      </a:pPr>
                      <a:r>
                        <a:rPr lang="en-US" sz="1899">
                          <a:solidFill>
                            <a:srgbClr val="000000"/>
                          </a:solidFill>
                          <a:latin typeface="Canva Sans"/>
                          <a:ea typeface="Canva Sans"/>
                          <a:cs typeface="Canva Sans"/>
                          <a:sym typeface="Canva Sans"/>
                        </a:rPr>
                        <a:t>68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536528.7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17174">
                <a:tc>
                  <a:txBody>
                    <a:bodyPr/>
                    <a:lstStyle/>
                    <a:p>
                      <a:pPr algn="ctr">
                        <a:lnSpc>
                          <a:spcPts val="2659"/>
                        </a:lnSpc>
                        <a:defRPr/>
                      </a:pPr>
                      <a:r>
                        <a:rPr lang="en-US" sz="1899">
                          <a:solidFill>
                            <a:srgbClr val="000000"/>
                          </a:solidFill>
                          <a:latin typeface="Canva Sans"/>
                          <a:ea typeface="Canva Sans"/>
                          <a:cs typeface="Canva Sans"/>
                          <a:sym typeface="Canva Sans"/>
                        </a:rPr>
                        <a:t>69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462667.3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11094">
                <a:tc>
                  <a:txBody>
                    <a:bodyPr/>
                    <a:lstStyle/>
                    <a:p>
                      <a:pPr algn="ctr">
                        <a:lnSpc>
                          <a:spcPts val="2659"/>
                        </a:lnSpc>
                        <a:defRPr/>
                      </a:pPr>
                      <a:r>
                        <a:rPr lang="en-US" sz="1899">
                          <a:solidFill>
                            <a:srgbClr val="000000"/>
                          </a:solidFill>
                          <a:latin typeface="Canva Sans"/>
                          <a:ea typeface="Canva Sans"/>
                          <a:cs typeface="Canva Sans"/>
                          <a:sym typeface="Canva Sans"/>
                        </a:rPr>
                        <a:t>70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249966.5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18919">
                <a:tc>
                  <a:txBody>
                    <a:bodyPr/>
                    <a:lstStyle/>
                    <a:p>
                      <a:pPr algn="ctr">
                        <a:lnSpc>
                          <a:spcPts val="2659"/>
                        </a:lnSpc>
                        <a:defRPr/>
                      </a:pPr>
                      <a:r>
                        <a:rPr lang="en-US" sz="1899">
                          <a:solidFill>
                            <a:srgbClr val="000000"/>
                          </a:solidFill>
                          <a:latin typeface="Canva Sans"/>
                          <a:ea typeface="Canva Sans"/>
                          <a:cs typeface="Canva Sans"/>
                          <a:sym typeface="Canva Sans"/>
                        </a:rPr>
                        <a:t>71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105354.3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21459">
                <a:tc>
                  <a:txBody>
                    <a:bodyPr/>
                    <a:lstStyle/>
                    <a:p>
                      <a:pPr algn="ctr">
                        <a:lnSpc>
                          <a:spcPts val="2659"/>
                        </a:lnSpc>
                        <a:defRPr/>
                      </a:pPr>
                      <a:r>
                        <a:rPr lang="en-US" sz="1899">
                          <a:solidFill>
                            <a:srgbClr val="000000"/>
                          </a:solidFill>
                          <a:latin typeface="Canva Sans"/>
                          <a:ea typeface="Canva Sans"/>
                          <a:cs typeface="Canva Sans"/>
                          <a:sym typeface="Canva Sans"/>
                        </a:rPr>
                        <a:t>72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54374.11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8" name="Freeform 28"/>
          <p:cNvSpPr/>
          <p:nvPr/>
        </p:nvSpPr>
        <p:spPr>
          <a:xfrm>
            <a:off x="1028700" y="3157650"/>
            <a:ext cx="8978442" cy="5549825"/>
          </a:xfrm>
          <a:custGeom>
            <a:avLst/>
            <a:gdLst/>
            <a:ahLst/>
            <a:cxnLst/>
            <a:rect l="l" t="t" r="r" b="b"/>
            <a:pathLst>
              <a:path w="8978442" h="5549825">
                <a:moveTo>
                  <a:pt x="0" y="0"/>
                </a:moveTo>
                <a:lnTo>
                  <a:pt x="8978442" y="0"/>
                </a:lnTo>
                <a:lnTo>
                  <a:pt x="8978442" y="5549825"/>
                </a:lnTo>
                <a:lnTo>
                  <a:pt x="0" y="5549825"/>
                </a:lnTo>
                <a:lnTo>
                  <a:pt x="0" y="0"/>
                </a:lnTo>
                <a:close/>
              </a:path>
            </a:pathLst>
          </a:custGeom>
          <a:blipFill>
            <a:blip r:embed="rId5"/>
            <a:stretch>
              <a:fillRect/>
            </a:stretch>
          </a:blipFill>
        </p:spPr>
      </p:sp>
      <p:sp>
        <p:nvSpPr>
          <p:cNvPr id="29" name="TextBox 29"/>
          <p:cNvSpPr txBox="1"/>
          <p:nvPr/>
        </p:nvSpPr>
        <p:spPr>
          <a:xfrm>
            <a:off x="388049" y="9721934"/>
            <a:ext cx="7231658" cy="387350"/>
          </a:xfrm>
          <a:prstGeom prst="rect">
            <a:avLst/>
          </a:prstGeom>
        </p:spPr>
        <p:txBody>
          <a:bodyPr lIns="0" tIns="0" rIns="0" bIns="0" rtlCol="0" anchor="t">
            <a:spAutoFit/>
          </a:bodyPr>
          <a:lstStyle/>
          <a:p>
            <a:pPr algn="ctr">
              <a:lnSpc>
                <a:spcPts val="2800"/>
              </a:lnSpc>
              <a:spcBef>
                <a:spcPct val="0"/>
              </a:spcBef>
            </a:pPr>
            <a:r>
              <a:rPr lang="en-US" sz="2000"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30" name="TextBox 30"/>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19</a:t>
            </a:r>
          </a:p>
        </p:txBody>
      </p:sp>
      <p:sp>
        <p:nvSpPr>
          <p:cNvPr id="31" name="TextBox 31"/>
          <p:cNvSpPr txBox="1"/>
          <p:nvPr/>
        </p:nvSpPr>
        <p:spPr>
          <a:xfrm>
            <a:off x="1028700" y="1517395"/>
            <a:ext cx="8278598" cy="1525955"/>
          </a:xfrm>
          <a:prstGeom prst="rect">
            <a:avLst/>
          </a:prstGeom>
        </p:spPr>
        <p:txBody>
          <a:bodyPr lIns="0" tIns="0" rIns="0" bIns="0" rtlCol="0" anchor="t">
            <a:spAutoFit/>
          </a:bodyPr>
          <a:lstStyle/>
          <a:p>
            <a:pPr algn="l">
              <a:lnSpc>
                <a:spcPts val="5760"/>
              </a:lnSpc>
            </a:pPr>
            <a:r>
              <a:rPr lang="en-US" sz="4500" b="1" u="sng">
                <a:solidFill>
                  <a:srgbClr val="144158"/>
                </a:solidFill>
                <a:latin typeface="Times New Roman Bold"/>
                <a:ea typeface="Times New Roman Bold"/>
                <a:cs typeface="Times New Roman Bold"/>
                <a:sym typeface="Times New Roman Bold"/>
              </a:rPr>
              <a:t>Peramalan Untuk 8 Periode </a:t>
            </a:r>
            <a:r>
              <a:rPr lang="en-US" sz="4500" b="1" i="1" u="sng">
                <a:solidFill>
                  <a:srgbClr val="144158"/>
                </a:solidFill>
                <a:latin typeface="Times New Roman Bold Italics"/>
                <a:ea typeface="Times New Roman Bold Italics"/>
                <a:cs typeface="Times New Roman Bold Italics"/>
                <a:sym typeface="Times New Roman Bold Italics"/>
              </a:rPr>
              <a:t>(Forcasting) </a:t>
            </a:r>
          </a:p>
        </p:txBody>
      </p:sp>
      <p:sp>
        <p:nvSpPr>
          <p:cNvPr id="32" name="TextBox 32"/>
          <p:cNvSpPr txBox="1"/>
          <p:nvPr/>
        </p:nvSpPr>
        <p:spPr>
          <a:xfrm>
            <a:off x="1028700" y="8472182"/>
            <a:ext cx="8978442" cy="384860"/>
          </a:xfrm>
          <a:prstGeom prst="rect">
            <a:avLst/>
          </a:prstGeom>
        </p:spPr>
        <p:txBody>
          <a:bodyPr lIns="0" tIns="0" rIns="0" bIns="0" rtlCol="0" anchor="t">
            <a:spAutoFit/>
          </a:bodyPr>
          <a:lstStyle/>
          <a:p>
            <a:pPr algn="ctr">
              <a:lnSpc>
                <a:spcPts val="2819"/>
              </a:lnSpc>
            </a:pPr>
            <a:r>
              <a:rPr lang="en-US" sz="1999" b="1">
                <a:solidFill>
                  <a:srgbClr val="000000"/>
                </a:solidFill>
                <a:latin typeface="Times New Roman Bold"/>
                <a:ea typeface="Times New Roman Bold"/>
                <a:cs typeface="Times New Roman Bold"/>
                <a:sym typeface="Times New Roman Bold"/>
              </a:rPr>
              <a:t>Gambar 8.</a:t>
            </a:r>
            <a:r>
              <a:rPr lang="en-US" sz="1999">
                <a:solidFill>
                  <a:srgbClr val="000000"/>
                </a:solidFill>
                <a:latin typeface="Times New Roman"/>
                <a:ea typeface="Times New Roman"/>
                <a:cs typeface="Times New Roman"/>
                <a:sym typeface="Times New Roman"/>
              </a:rPr>
              <a:t> Ramalan dengan Model SARIMA(0,1,0)(1,1,1)[12]</a:t>
            </a:r>
          </a:p>
        </p:txBody>
      </p:sp>
      <p:sp>
        <p:nvSpPr>
          <p:cNvPr id="33" name="TextBox 33"/>
          <p:cNvSpPr txBox="1"/>
          <p:nvPr/>
        </p:nvSpPr>
        <p:spPr>
          <a:xfrm>
            <a:off x="11031712" y="1043822"/>
            <a:ext cx="6227588" cy="737334"/>
          </a:xfrm>
          <a:prstGeom prst="rect">
            <a:avLst/>
          </a:prstGeom>
        </p:spPr>
        <p:txBody>
          <a:bodyPr lIns="0" tIns="0" rIns="0" bIns="0" rtlCol="0" anchor="t">
            <a:spAutoFit/>
          </a:bodyPr>
          <a:lstStyle/>
          <a:p>
            <a:pPr algn="ctr">
              <a:lnSpc>
                <a:spcPts val="2819"/>
              </a:lnSpc>
            </a:pPr>
            <a:r>
              <a:rPr lang="en-US" sz="1999" b="1">
                <a:solidFill>
                  <a:srgbClr val="000000"/>
                </a:solidFill>
                <a:latin typeface="Times New Roman Bold"/>
                <a:ea typeface="Times New Roman Bold"/>
                <a:cs typeface="Times New Roman Bold"/>
                <a:sym typeface="Times New Roman Bold"/>
              </a:rPr>
              <a:t>Tabel 5.</a:t>
            </a:r>
            <a:r>
              <a:rPr lang="en-US" sz="1999">
                <a:solidFill>
                  <a:srgbClr val="000000"/>
                </a:solidFill>
                <a:latin typeface="Times New Roman"/>
                <a:ea typeface="Times New Roman"/>
                <a:cs typeface="Times New Roman"/>
                <a:sym typeface="Times New Roman"/>
              </a:rPr>
              <a:t> Nilai Hasil Peramalan 8 Periode dengan Model SARIMA(0,1,0)(1,1,1)[12]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589027">
            <a:off x="15814155" y="-868118"/>
            <a:ext cx="4947690" cy="3086100"/>
            <a:chOff x="0" y="0"/>
            <a:chExt cx="1303095" cy="812800"/>
          </a:xfrm>
        </p:grpSpPr>
        <p:sp>
          <p:nvSpPr>
            <p:cNvPr id="3" name="Freeform 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4" name="TextBox 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818405" y="-292640"/>
            <a:ext cx="14144497" cy="1340390"/>
            <a:chOff x="0" y="0"/>
            <a:chExt cx="1527407" cy="144743"/>
          </a:xfrm>
        </p:grpSpPr>
        <p:sp>
          <p:nvSpPr>
            <p:cNvPr id="6" name="Freeform 6"/>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7" name="TextBox 7"/>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044319" y="-670195"/>
            <a:ext cx="14144497" cy="1340390"/>
            <a:chOff x="0" y="0"/>
            <a:chExt cx="1527407" cy="144743"/>
          </a:xfrm>
        </p:grpSpPr>
        <p:sp>
          <p:nvSpPr>
            <p:cNvPr id="9" name="Freeform 9"/>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0" name="TextBox 10"/>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0" y="3374226"/>
            <a:ext cx="18288000" cy="3436443"/>
          </a:xfrm>
          <a:prstGeom prst="rect">
            <a:avLst/>
          </a:prstGeom>
          <a:solidFill>
            <a:srgbClr val="BFA046"/>
          </a:solidFill>
        </p:spPr>
      </p:sp>
      <p:sp>
        <p:nvSpPr>
          <p:cNvPr id="12" name="AutoShape 12"/>
          <p:cNvSpPr/>
          <p:nvPr/>
        </p:nvSpPr>
        <p:spPr>
          <a:xfrm>
            <a:off x="2890010" y="5245023"/>
            <a:ext cx="3734871" cy="3340659"/>
          </a:xfrm>
          <a:prstGeom prst="rect">
            <a:avLst/>
          </a:prstGeom>
          <a:solidFill>
            <a:srgbClr val="144158"/>
          </a:solidFill>
        </p:spPr>
      </p:sp>
      <p:sp>
        <p:nvSpPr>
          <p:cNvPr id="13" name="AutoShape 13"/>
          <p:cNvSpPr/>
          <p:nvPr/>
        </p:nvSpPr>
        <p:spPr>
          <a:xfrm>
            <a:off x="7265712" y="5245023"/>
            <a:ext cx="3734871" cy="3340659"/>
          </a:xfrm>
          <a:prstGeom prst="rect">
            <a:avLst/>
          </a:prstGeom>
          <a:solidFill>
            <a:srgbClr val="144158"/>
          </a:solidFill>
        </p:spPr>
      </p:sp>
      <p:grpSp>
        <p:nvGrpSpPr>
          <p:cNvPr id="14" name="Group 14"/>
          <p:cNvGrpSpPr/>
          <p:nvPr/>
        </p:nvGrpSpPr>
        <p:grpSpPr>
          <a:xfrm>
            <a:off x="7483615" y="3691808"/>
            <a:ext cx="3299065" cy="3238500"/>
            <a:chOff x="0" y="0"/>
            <a:chExt cx="868890" cy="852938"/>
          </a:xfrm>
        </p:grpSpPr>
        <p:sp>
          <p:nvSpPr>
            <p:cNvPr id="15" name="Freeform 15"/>
            <p:cNvSpPr/>
            <p:nvPr/>
          </p:nvSpPr>
          <p:spPr>
            <a:xfrm>
              <a:off x="0" y="0"/>
              <a:ext cx="868890" cy="852938"/>
            </a:xfrm>
            <a:custGeom>
              <a:avLst/>
              <a:gdLst/>
              <a:ahLst/>
              <a:cxnLst/>
              <a:rect l="l" t="t" r="r" b="b"/>
              <a:pathLst>
                <a:path w="868890" h="852938">
                  <a:moveTo>
                    <a:pt x="0" y="0"/>
                  </a:moveTo>
                  <a:lnTo>
                    <a:pt x="868890" y="0"/>
                  </a:lnTo>
                  <a:lnTo>
                    <a:pt x="868890" y="852938"/>
                  </a:lnTo>
                  <a:lnTo>
                    <a:pt x="0" y="852938"/>
                  </a:lnTo>
                  <a:close/>
                </a:path>
              </a:pathLst>
            </a:custGeom>
            <a:solidFill>
              <a:srgbClr val="FFFFFF"/>
            </a:solidFill>
          </p:spPr>
        </p:sp>
        <p:sp>
          <p:nvSpPr>
            <p:cNvPr id="16" name="TextBox 16"/>
            <p:cNvSpPr txBox="1"/>
            <p:nvPr/>
          </p:nvSpPr>
          <p:spPr>
            <a:xfrm>
              <a:off x="0" y="-38100"/>
              <a:ext cx="868890" cy="891038"/>
            </a:xfrm>
            <a:prstGeom prst="rect">
              <a:avLst/>
            </a:prstGeom>
          </p:spPr>
          <p:txBody>
            <a:bodyPr lIns="50800" tIns="50800" rIns="50800" bIns="50800" rtlCol="0" anchor="ctr"/>
            <a:lstStyle/>
            <a:p>
              <a:pPr algn="ctr">
                <a:lnSpc>
                  <a:spcPts val="2659"/>
                </a:lnSpc>
              </a:pPr>
              <a:endParaRPr/>
            </a:p>
          </p:txBody>
        </p:sp>
      </p:grpSp>
      <p:sp>
        <p:nvSpPr>
          <p:cNvPr id="17" name="AutoShape 17"/>
          <p:cNvSpPr/>
          <p:nvPr/>
        </p:nvSpPr>
        <p:spPr>
          <a:xfrm>
            <a:off x="11644718" y="5245023"/>
            <a:ext cx="3734871" cy="3340659"/>
          </a:xfrm>
          <a:prstGeom prst="rect">
            <a:avLst/>
          </a:prstGeom>
          <a:solidFill>
            <a:srgbClr val="144158"/>
          </a:solidFill>
        </p:spPr>
      </p:sp>
      <p:grpSp>
        <p:nvGrpSpPr>
          <p:cNvPr id="18" name="Group 18"/>
          <p:cNvGrpSpPr/>
          <p:nvPr/>
        </p:nvGrpSpPr>
        <p:grpSpPr>
          <a:xfrm>
            <a:off x="3195122" y="3679377"/>
            <a:ext cx="3111635" cy="3131292"/>
            <a:chOff x="0" y="0"/>
            <a:chExt cx="4148847" cy="4175056"/>
          </a:xfrm>
        </p:grpSpPr>
        <p:pic>
          <p:nvPicPr>
            <p:cNvPr id="19" name="Picture 19"/>
            <p:cNvPicPr>
              <a:picLocks noChangeAspect="1"/>
            </p:cNvPicPr>
            <p:nvPr/>
          </p:nvPicPr>
          <p:blipFill>
            <a:blip r:embed="rId2"/>
            <a:srcRect t="21697" b="21697"/>
            <a:stretch>
              <a:fillRect/>
            </a:stretch>
          </p:blipFill>
          <p:spPr>
            <a:xfrm>
              <a:off x="0" y="0"/>
              <a:ext cx="4148847" cy="4175056"/>
            </a:xfrm>
            <a:prstGeom prst="rect">
              <a:avLst/>
            </a:prstGeom>
          </p:spPr>
        </p:pic>
      </p:grpSp>
      <p:grpSp>
        <p:nvGrpSpPr>
          <p:cNvPr id="20" name="Group 20"/>
          <p:cNvGrpSpPr/>
          <p:nvPr/>
        </p:nvGrpSpPr>
        <p:grpSpPr>
          <a:xfrm>
            <a:off x="7700128" y="3816821"/>
            <a:ext cx="3082551" cy="3113487"/>
            <a:chOff x="0" y="0"/>
            <a:chExt cx="4110069" cy="4151316"/>
          </a:xfrm>
        </p:grpSpPr>
        <p:pic>
          <p:nvPicPr>
            <p:cNvPr id="21" name="Picture 21"/>
            <p:cNvPicPr>
              <a:picLocks noChangeAspect="1"/>
            </p:cNvPicPr>
            <p:nvPr/>
          </p:nvPicPr>
          <p:blipFill>
            <a:blip r:embed="rId3"/>
            <a:srcRect l="7411" t="12401" r="5860"/>
            <a:stretch>
              <a:fillRect/>
            </a:stretch>
          </p:blipFill>
          <p:spPr>
            <a:xfrm>
              <a:off x="0" y="0"/>
              <a:ext cx="4110069" cy="4151316"/>
            </a:xfrm>
            <a:prstGeom prst="rect">
              <a:avLst/>
            </a:prstGeom>
          </p:spPr>
        </p:pic>
      </p:grpSp>
      <p:grpSp>
        <p:nvGrpSpPr>
          <p:cNvPr id="22" name="Group 22"/>
          <p:cNvGrpSpPr/>
          <p:nvPr/>
        </p:nvGrpSpPr>
        <p:grpSpPr>
          <a:xfrm>
            <a:off x="11949830" y="3679377"/>
            <a:ext cx="3111635" cy="3131292"/>
            <a:chOff x="0" y="0"/>
            <a:chExt cx="4148847" cy="4175056"/>
          </a:xfrm>
        </p:grpSpPr>
        <p:pic>
          <p:nvPicPr>
            <p:cNvPr id="23" name="Picture 23"/>
            <p:cNvPicPr>
              <a:picLocks noChangeAspect="1"/>
            </p:cNvPicPr>
            <p:nvPr/>
          </p:nvPicPr>
          <p:blipFill>
            <a:blip r:embed="rId4"/>
            <a:srcRect t="18313" r="5210" b="28096"/>
            <a:stretch>
              <a:fillRect/>
            </a:stretch>
          </p:blipFill>
          <p:spPr>
            <a:xfrm>
              <a:off x="0" y="0"/>
              <a:ext cx="4148847" cy="4175056"/>
            </a:xfrm>
            <a:prstGeom prst="rect">
              <a:avLst/>
            </a:prstGeom>
          </p:spPr>
        </p:pic>
      </p:grpSp>
      <p:sp>
        <p:nvSpPr>
          <p:cNvPr id="24" name="AutoShape 24"/>
          <p:cNvSpPr/>
          <p:nvPr/>
        </p:nvSpPr>
        <p:spPr>
          <a:xfrm>
            <a:off x="8683156" y="2702714"/>
            <a:ext cx="781916" cy="0"/>
          </a:xfrm>
          <a:prstGeom prst="line">
            <a:avLst/>
          </a:prstGeom>
          <a:ln w="38100" cap="flat">
            <a:solidFill>
              <a:srgbClr val="0CA3B3"/>
            </a:solidFill>
            <a:prstDash val="solid"/>
            <a:headEnd type="none" w="sm" len="sm"/>
            <a:tailEnd type="none" w="sm" len="sm"/>
          </a:ln>
        </p:spPr>
      </p:sp>
      <p:sp>
        <p:nvSpPr>
          <p:cNvPr id="25" name="TextBox 25"/>
          <p:cNvSpPr txBox="1"/>
          <p:nvPr/>
        </p:nvSpPr>
        <p:spPr>
          <a:xfrm>
            <a:off x="386035" y="9641665"/>
            <a:ext cx="528407" cy="476275"/>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04</a:t>
            </a:r>
          </a:p>
        </p:txBody>
      </p:sp>
      <p:grpSp>
        <p:nvGrpSpPr>
          <p:cNvPr id="26" name="Group 26"/>
          <p:cNvGrpSpPr/>
          <p:nvPr/>
        </p:nvGrpSpPr>
        <p:grpSpPr>
          <a:xfrm rot="2589027">
            <a:off x="-2473845" y="8204909"/>
            <a:ext cx="4947690" cy="3086100"/>
            <a:chOff x="0" y="0"/>
            <a:chExt cx="1303095" cy="812800"/>
          </a:xfrm>
        </p:grpSpPr>
        <p:sp>
          <p:nvSpPr>
            <p:cNvPr id="27" name="Freeform 27"/>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28" name="TextBox 28"/>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6635906" y="9154707"/>
            <a:ext cx="14144497" cy="1186504"/>
            <a:chOff x="0" y="0"/>
            <a:chExt cx="1527407" cy="128126"/>
          </a:xfrm>
        </p:grpSpPr>
        <p:sp>
          <p:nvSpPr>
            <p:cNvPr id="30" name="Freeform 30"/>
            <p:cNvSpPr/>
            <p:nvPr/>
          </p:nvSpPr>
          <p:spPr>
            <a:xfrm>
              <a:off x="0" y="0"/>
              <a:ext cx="1527407" cy="128126"/>
            </a:xfrm>
            <a:custGeom>
              <a:avLst/>
              <a:gdLst/>
              <a:ahLst/>
              <a:cxnLst/>
              <a:rect l="l" t="t" r="r" b="b"/>
              <a:pathLst>
                <a:path w="1527407" h="128126">
                  <a:moveTo>
                    <a:pt x="1324207" y="0"/>
                  </a:moveTo>
                  <a:lnTo>
                    <a:pt x="0" y="0"/>
                  </a:lnTo>
                  <a:lnTo>
                    <a:pt x="203200" y="128126"/>
                  </a:lnTo>
                  <a:lnTo>
                    <a:pt x="1527407" y="128126"/>
                  </a:lnTo>
                  <a:lnTo>
                    <a:pt x="1324207" y="0"/>
                  </a:lnTo>
                  <a:close/>
                </a:path>
              </a:pathLst>
            </a:custGeom>
            <a:solidFill>
              <a:srgbClr val="BFA046"/>
            </a:solidFill>
          </p:spPr>
        </p:sp>
        <p:sp>
          <p:nvSpPr>
            <p:cNvPr id="31" name="TextBox 31"/>
            <p:cNvSpPr txBox="1"/>
            <p:nvPr/>
          </p:nvSpPr>
          <p:spPr>
            <a:xfrm>
              <a:off x="101600" y="-38100"/>
              <a:ext cx="1324207" cy="166226"/>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6649855" y="9575641"/>
            <a:ext cx="14144497" cy="1340390"/>
            <a:chOff x="0" y="0"/>
            <a:chExt cx="1527407" cy="144743"/>
          </a:xfrm>
        </p:grpSpPr>
        <p:sp>
          <p:nvSpPr>
            <p:cNvPr id="33" name="Freeform 33"/>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34" name="TextBox 34"/>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2946306" y="7591701"/>
            <a:ext cx="3700281" cy="569596"/>
          </a:xfrm>
          <a:prstGeom prst="rect">
            <a:avLst/>
          </a:prstGeom>
        </p:spPr>
        <p:txBody>
          <a:bodyPr lIns="0" tIns="0" rIns="0" bIns="0" rtlCol="0" anchor="t">
            <a:spAutoFit/>
          </a:bodyPr>
          <a:lstStyle/>
          <a:p>
            <a:pPr algn="ctr">
              <a:lnSpc>
                <a:spcPts val="4139"/>
              </a:lnSpc>
            </a:pPr>
            <a:r>
              <a:rPr lang="en-US" sz="2999" b="1">
                <a:solidFill>
                  <a:srgbClr val="FFFFFF"/>
                </a:solidFill>
                <a:latin typeface="Times New Roman Bold"/>
                <a:ea typeface="Times New Roman Bold"/>
                <a:cs typeface="Times New Roman Bold"/>
                <a:sym typeface="Times New Roman Bold"/>
              </a:rPr>
              <a:t>Farah Faizah</a:t>
            </a:r>
          </a:p>
        </p:txBody>
      </p:sp>
      <p:sp>
        <p:nvSpPr>
          <p:cNvPr id="36" name="TextBox 36"/>
          <p:cNvSpPr txBox="1"/>
          <p:nvPr/>
        </p:nvSpPr>
        <p:spPr>
          <a:xfrm>
            <a:off x="7322007" y="7591701"/>
            <a:ext cx="3700281" cy="569596"/>
          </a:xfrm>
          <a:prstGeom prst="rect">
            <a:avLst/>
          </a:prstGeom>
        </p:spPr>
        <p:txBody>
          <a:bodyPr lIns="0" tIns="0" rIns="0" bIns="0" rtlCol="0" anchor="t">
            <a:spAutoFit/>
          </a:bodyPr>
          <a:lstStyle/>
          <a:p>
            <a:pPr algn="ctr">
              <a:lnSpc>
                <a:spcPts val="4139"/>
              </a:lnSpc>
            </a:pPr>
            <a:r>
              <a:rPr lang="en-US" sz="2999" b="1">
                <a:solidFill>
                  <a:srgbClr val="FFFFFF"/>
                </a:solidFill>
                <a:latin typeface="Times New Roman Bold"/>
                <a:ea typeface="Times New Roman Bold"/>
                <a:cs typeface="Times New Roman Bold"/>
                <a:sym typeface="Times New Roman Bold"/>
              </a:rPr>
              <a:t>Annisa Novantika</a:t>
            </a:r>
          </a:p>
        </p:txBody>
      </p:sp>
      <p:sp>
        <p:nvSpPr>
          <p:cNvPr id="37" name="TextBox 37"/>
          <p:cNvSpPr txBox="1"/>
          <p:nvPr/>
        </p:nvSpPr>
        <p:spPr>
          <a:xfrm>
            <a:off x="11701014" y="7591701"/>
            <a:ext cx="3700281" cy="569596"/>
          </a:xfrm>
          <a:prstGeom prst="rect">
            <a:avLst/>
          </a:prstGeom>
        </p:spPr>
        <p:txBody>
          <a:bodyPr lIns="0" tIns="0" rIns="0" bIns="0" rtlCol="0" anchor="t">
            <a:spAutoFit/>
          </a:bodyPr>
          <a:lstStyle/>
          <a:p>
            <a:pPr algn="ctr">
              <a:lnSpc>
                <a:spcPts val="4139"/>
              </a:lnSpc>
            </a:pPr>
            <a:r>
              <a:rPr lang="en-US" sz="2999" b="1">
                <a:solidFill>
                  <a:srgbClr val="FFFFFF"/>
                </a:solidFill>
                <a:latin typeface="Times New Roman Bold"/>
                <a:ea typeface="Times New Roman Bold"/>
                <a:cs typeface="Times New Roman Bold"/>
                <a:sym typeface="Times New Roman Bold"/>
              </a:rPr>
              <a:t>Salwa Amelia .S.</a:t>
            </a:r>
          </a:p>
        </p:txBody>
      </p:sp>
      <p:sp>
        <p:nvSpPr>
          <p:cNvPr id="38" name="TextBox 38"/>
          <p:cNvSpPr txBox="1"/>
          <p:nvPr/>
        </p:nvSpPr>
        <p:spPr>
          <a:xfrm>
            <a:off x="3432026" y="8092788"/>
            <a:ext cx="2728840" cy="504825"/>
          </a:xfrm>
          <a:prstGeom prst="rect">
            <a:avLst/>
          </a:prstGeom>
        </p:spPr>
        <p:txBody>
          <a:bodyPr lIns="0" tIns="0" rIns="0" bIns="0" rtlCol="0" anchor="t">
            <a:spAutoFit/>
          </a:bodyPr>
          <a:lstStyle/>
          <a:p>
            <a:pPr algn="ctr">
              <a:lnSpc>
                <a:spcPts val="3750"/>
              </a:lnSpc>
            </a:pPr>
            <a:r>
              <a:rPr lang="en-US" sz="2500">
                <a:solidFill>
                  <a:srgbClr val="FFFFFF"/>
                </a:solidFill>
                <a:latin typeface="Times New Roman"/>
                <a:ea typeface="Times New Roman"/>
                <a:cs typeface="Times New Roman"/>
                <a:sym typeface="Times New Roman"/>
              </a:rPr>
              <a:t>121450002</a:t>
            </a:r>
          </a:p>
        </p:txBody>
      </p:sp>
      <p:sp>
        <p:nvSpPr>
          <p:cNvPr id="39" name="TextBox 39"/>
          <p:cNvSpPr txBox="1"/>
          <p:nvPr/>
        </p:nvSpPr>
        <p:spPr>
          <a:xfrm>
            <a:off x="7807728" y="8092788"/>
            <a:ext cx="2728840" cy="504825"/>
          </a:xfrm>
          <a:prstGeom prst="rect">
            <a:avLst/>
          </a:prstGeom>
        </p:spPr>
        <p:txBody>
          <a:bodyPr lIns="0" tIns="0" rIns="0" bIns="0" rtlCol="0" anchor="t">
            <a:spAutoFit/>
          </a:bodyPr>
          <a:lstStyle/>
          <a:p>
            <a:pPr algn="ctr">
              <a:lnSpc>
                <a:spcPts val="3750"/>
              </a:lnSpc>
            </a:pPr>
            <a:r>
              <a:rPr lang="en-US" sz="2500">
                <a:solidFill>
                  <a:srgbClr val="FFFFFF"/>
                </a:solidFill>
                <a:latin typeface="Times New Roman"/>
                <a:ea typeface="Times New Roman"/>
                <a:cs typeface="Times New Roman"/>
                <a:sym typeface="Times New Roman"/>
              </a:rPr>
              <a:t>121450005</a:t>
            </a:r>
          </a:p>
        </p:txBody>
      </p:sp>
      <p:sp>
        <p:nvSpPr>
          <p:cNvPr id="40" name="TextBox 40"/>
          <p:cNvSpPr txBox="1"/>
          <p:nvPr/>
        </p:nvSpPr>
        <p:spPr>
          <a:xfrm>
            <a:off x="12186734" y="8092788"/>
            <a:ext cx="2728840" cy="504825"/>
          </a:xfrm>
          <a:prstGeom prst="rect">
            <a:avLst/>
          </a:prstGeom>
        </p:spPr>
        <p:txBody>
          <a:bodyPr lIns="0" tIns="0" rIns="0" bIns="0" rtlCol="0" anchor="t">
            <a:spAutoFit/>
          </a:bodyPr>
          <a:lstStyle/>
          <a:p>
            <a:pPr algn="ctr">
              <a:lnSpc>
                <a:spcPts val="3750"/>
              </a:lnSpc>
            </a:pPr>
            <a:r>
              <a:rPr lang="en-US" sz="2500">
                <a:solidFill>
                  <a:srgbClr val="FFFFFF"/>
                </a:solidFill>
                <a:latin typeface="Times New Roman"/>
                <a:ea typeface="Times New Roman"/>
                <a:cs typeface="Times New Roman"/>
                <a:sym typeface="Times New Roman"/>
              </a:rPr>
              <a:t>121450023</a:t>
            </a:r>
          </a:p>
        </p:txBody>
      </p:sp>
      <p:sp>
        <p:nvSpPr>
          <p:cNvPr id="41" name="TextBox 41"/>
          <p:cNvSpPr txBox="1"/>
          <p:nvPr/>
        </p:nvSpPr>
        <p:spPr>
          <a:xfrm>
            <a:off x="708117" y="1747039"/>
            <a:ext cx="16731993" cy="889000"/>
          </a:xfrm>
          <a:prstGeom prst="rect">
            <a:avLst/>
          </a:prstGeom>
        </p:spPr>
        <p:txBody>
          <a:bodyPr lIns="0" tIns="0" rIns="0" bIns="0" rtlCol="0" anchor="t">
            <a:spAutoFit/>
          </a:bodyPr>
          <a:lstStyle/>
          <a:p>
            <a:pPr algn="ctr">
              <a:lnSpc>
                <a:spcPts val="6049"/>
              </a:lnSpc>
            </a:pPr>
            <a:r>
              <a:rPr lang="en-US" sz="5499" b="1">
                <a:solidFill>
                  <a:srgbClr val="062C3D"/>
                </a:solidFill>
                <a:latin typeface="Times New Roman Bold"/>
                <a:ea typeface="Times New Roman Bold"/>
                <a:cs typeface="Times New Roman Bold"/>
                <a:sym typeface="Times New Roman Bold"/>
              </a:rPr>
              <a:t>ANGGOTA KELOMPOK 7</a:t>
            </a:r>
          </a:p>
        </p:txBody>
      </p:sp>
      <p:sp>
        <p:nvSpPr>
          <p:cNvPr id="42" name="TextBox 42"/>
          <p:cNvSpPr txBox="1"/>
          <p:nvPr/>
        </p:nvSpPr>
        <p:spPr>
          <a:xfrm>
            <a:off x="1028700" y="1269152"/>
            <a:ext cx="16230600" cy="479449"/>
          </a:xfrm>
          <a:prstGeom prst="rect">
            <a:avLst/>
          </a:prstGeom>
        </p:spPr>
        <p:txBody>
          <a:bodyPr lIns="0" tIns="0" rIns="0" bIns="0" rtlCol="0" anchor="t">
            <a:spAutoFit/>
          </a:bodyPr>
          <a:lstStyle/>
          <a:p>
            <a:pPr algn="ctr">
              <a:lnSpc>
                <a:spcPts val="3500"/>
              </a:lnSpc>
            </a:pPr>
            <a:r>
              <a:rPr lang="en-US" sz="2500">
                <a:solidFill>
                  <a:srgbClr val="062C3D"/>
                </a:solidFill>
                <a:latin typeface="Times New Roman"/>
                <a:ea typeface="Times New Roman"/>
                <a:cs typeface="Times New Roman"/>
                <a:sym typeface="Times New Roman"/>
              </a:rPr>
              <a:t>Analisis Deret Waktu</a:t>
            </a:r>
          </a:p>
        </p:txBody>
      </p:sp>
      <p:sp>
        <p:nvSpPr>
          <p:cNvPr id="43" name="TextBox 43"/>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002C4F"/>
                </a:solidFill>
                <a:latin typeface="Times New Roman Italics"/>
                <a:ea typeface="Times New Roman Italics"/>
                <a:cs typeface="Times New Roman Italics"/>
                <a:sym typeface="Times New Roman Italics"/>
              </a:rPr>
              <a:t>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93740" y="8164890"/>
            <a:ext cx="6336978" cy="466725"/>
          </a:xfrm>
          <a:prstGeom prst="rect">
            <a:avLst/>
          </a:prstGeom>
        </p:spPr>
        <p:txBody>
          <a:bodyPr lIns="0" tIns="0" rIns="0" bIns="0" rtlCol="0" anchor="t">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id="3" name="TextBox 3"/>
          <p:cNvSpPr txBox="1"/>
          <p:nvPr/>
        </p:nvSpPr>
        <p:spPr>
          <a:xfrm>
            <a:off x="1207016" y="8163937"/>
            <a:ext cx="595126" cy="466725"/>
          </a:xfrm>
          <a:prstGeom prst="rect">
            <a:avLst/>
          </a:prstGeom>
        </p:spPr>
        <p:txBody>
          <a:bodyPr lIns="0" tIns="0" rIns="0" bIns="0" rtlCol="0" anchor="t">
            <a:spAutoFit/>
          </a:bodyPr>
          <a:lstStyle/>
          <a:p>
            <a:pPr algn="ctr">
              <a:lnSpc>
                <a:spcPts val="3600"/>
              </a:lnSpc>
            </a:pPr>
            <a:r>
              <a:rPr lang="en-US" sz="3000" b="1">
                <a:solidFill>
                  <a:srgbClr val="FFFFFF"/>
                </a:solidFill>
                <a:latin typeface="Arial Nova Bold"/>
                <a:ea typeface="Arial Nova Bold"/>
                <a:cs typeface="Arial Nova Bold"/>
                <a:sym typeface="Arial Nova Bold"/>
              </a:rPr>
              <a:t>04</a:t>
            </a:r>
          </a:p>
        </p:txBody>
      </p:sp>
      <p:grpSp>
        <p:nvGrpSpPr>
          <p:cNvPr id="4" name="Group 4"/>
          <p:cNvGrpSpPr/>
          <p:nvPr/>
        </p:nvGrpSpPr>
        <p:grpSpPr>
          <a:xfrm>
            <a:off x="-6635906" y="9154707"/>
            <a:ext cx="27308989" cy="1186504"/>
            <a:chOff x="0" y="0"/>
            <a:chExt cx="2948988" cy="128126"/>
          </a:xfrm>
        </p:grpSpPr>
        <p:sp>
          <p:nvSpPr>
            <p:cNvPr id="5" name="Freeform 5"/>
            <p:cNvSpPr/>
            <p:nvPr/>
          </p:nvSpPr>
          <p:spPr>
            <a:xfrm>
              <a:off x="0" y="0"/>
              <a:ext cx="2948988" cy="128126"/>
            </a:xfrm>
            <a:custGeom>
              <a:avLst/>
              <a:gdLst/>
              <a:ahLst/>
              <a:cxnLst/>
              <a:rect l="l" t="t" r="r" b="b"/>
              <a:pathLst>
                <a:path w="2948988" h="128126">
                  <a:moveTo>
                    <a:pt x="2745788" y="0"/>
                  </a:moveTo>
                  <a:lnTo>
                    <a:pt x="0" y="0"/>
                  </a:lnTo>
                  <a:lnTo>
                    <a:pt x="203200" y="128126"/>
                  </a:lnTo>
                  <a:lnTo>
                    <a:pt x="2948988" y="128126"/>
                  </a:lnTo>
                  <a:lnTo>
                    <a:pt x="2745788" y="0"/>
                  </a:lnTo>
                  <a:close/>
                </a:path>
              </a:pathLst>
            </a:custGeom>
            <a:solidFill>
              <a:srgbClr val="BFA046"/>
            </a:solidFill>
          </p:spPr>
        </p:sp>
        <p:sp>
          <p:nvSpPr>
            <p:cNvPr id="6" name="TextBox 6"/>
            <p:cNvSpPr txBox="1"/>
            <p:nvPr/>
          </p:nvSpPr>
          <p:spPr>
            <a:xfrm>
              <a:off x="101600" y="-38100"/>
              <a:ext cx="2745788" cy="16622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649855" y="9575641"/>
            <a:ext cx="25738912" cy="1340390"/>
            <a:chOff x="0" y="0"/>
            <a:chExt cx="2779441" cy="144743"/>
          </a:xfrm>
        </p:grpSpPr>
        <p:sp>
          <p:nvSpPr>
            <p:cNvPr id="8" name="Freeform 8"/>
            <p:cNvSpPr/>
            <p:nvPr/>
          </p:nvSpPr>
          <p:spPr>
            <a:xfrm>
              <a:off x="0" y="0"/>
              <a:ext cx="2779441" cy="144743"/>
            </a:xfrm>
            <a:custGeom>
              <a:avLst/>
              <a:gdLst/>
              <a:ahLst/>
              <a:cxnLst/>
              <a:rect l="l" t="t" r="r" b="b"/>
              <a:pathLst>
                <a:path w="2779441" h="144743">
                  <a:moveTo>
                    <a:pt x="2576241" y="0"/>
                  </a:moveTo>
                  <a:lnTo>
                    <a:pt x="0" y="0"/>
                  </a:lnTo>
                  <a:lnTo>
                    <a:pt x="203200" y="144743"/>
                  </a:lnTo>
                  <a:lnTo>
                    <a:pt x="2779441" y="144743"/>
                  </a:lnTo>
                  <a:lnTo>
                    <a:pt x="2576241" y="0"/>
                  </a:lnTo>
                  <a:close/>
                </a:path>
              </a:pathLst>
            </a:custGeom>
            <a:solidFill>
              <a:srgbClr val="144158"/>
            </a:solidFill>
          </p:spPr>
        </p:sp>
        <p:sp>
          <p:nvSpPr>
            <p:cNvPr id="9" name="TextBox 9"/>
            <p:cNvSpPr txBox="1"/>
            <p:nvPr/>
          </p:nvSpPr>
          <p:spPr>
            <a:xfrm>
              <a:off x="101600" y="-38100"/>
              <a:ext cx="2576241" cy="18284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2589027">
            <a:off x="15814155" y="-868118"/>
            <a:ext cx="4947690" cy="3086100"/>
            <a:chOff x="0" y="0"/>
            <a:chExt cx="1303095" cy="812800"/>
          </a:xfrm>
        </p:grpSpPr>
        <p:sp>
          <p:nvSpPr>
            <p:cNvPr id="11" name="Freeform 11"/>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2" name="TextBox 12"/>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818405" y="-292640"/>
            <a:ext cx="14144497" cy="1340390"/>
            <a:chOff x="0" y="0"/>
            <a:chExt cx="1527407" cy="144743"/>
          </a:xfrm>
        </p:grpSpPr>
        <p:sp>
          <p:nvSpPr>
            <p:cNvPr id="14" name="Freeform 14"/>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5" name="TextBox 15"/>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780485" y="187815"/>
            <a:ext cx="5343123" cy="707535"/>
            <a:chOff x="0" y="0"/>
            <a:chExt cx="1219374" cy="161469"/>
          </a:xfrm>
        </p:grpSpPr>
        <p:sp>
          <p:nvSpPr>
            <p:cNvPr id="17" name="Freeform 17"/>
            <p:cNvSpPr/>
            <p:nvPr/>
          </p:nvSpPr>
          <p:spPr>
            <a:xfrm>
              <a:off x="0" y="0"/>
              <a:ext cx="1219374" cy="161469"/>
            </a:xfrm>
            <a:custGeom>
              <a:avLst/>
              <a:gdLst/>
              <a:ahLst/>
              <a:cxnLst/>
              <a:rect l="l" t="t" r="r" b="b"/>
              <a:pathLst>
                <a:path w="1219374" h="161469">
                  <a:moveTo>
                    <a:pt x="1016174" y="0"/>
                  </a:moveTo>
                  <a:lnTo>
                    <a:pt x="0" y="0"/>
                  </a:lnTo>
                  <a:lnTo>
                    <a:pt x="203200" y="161469"/>
                  </a:lnTo>
                  <a:lnTo>
                    <a:pt x="1219374" y="161469"/>
                  </a:lnTo>
                  <a:lnTo>
                    <a:pt x="1016174" y="0"/>
                  </a:lnTo>
                  <a:close/>
                </a:path>
              </a:pathLst>
            </a:custGeom>
            <a:solidFill>
              <a:srgbClr val="144158"/>
            </a:solidFill>
          </p:spPr>
        </p:sp>
        <p:sp>
          <p:nvSpPr>
            <p:cNvPr id="18" name="TextBox 18"/>
            <p:cNvSpPr txBox="1"/>
            <p:nvPr/>
          </p:nvSpPr>
          <p:spPr>
            <a:xfrm>
              <a:off x="101600" y="-38100"/>
              <a:ext cx="1016174" cy="19956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044319" y="-670195"/>
            <a:ext cx="14144497" cy="1340390"/>
            <a:chOff x="0" y="0"/>
            <a:chExt cx="1527407" cy="144743"/>
          </a:xfrm>
        </p:grpSpPr>
        <p:sp>
          <p:nvSpPr>
            <p:cNvPr id="20" name="Freeform 20"/>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21" name="TextBox 21"/>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22394" y="187815"/>
            <a:ext cx="5740148" cy="1049694"/>
            <a:chOff x="0" y="0"/>
            <a:chExt cx="1511808" cy="276463"/>
          </a:xfrm>
        </p:grpSpPr>
        <p:sp>
          <p:nvSpPr>
            <p:cNvPr id="23" name="Freeform 23"/>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24" name="TextBox 24"/>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35649" y="239348"/>
            <a:ext cx="4729302" cy="946628"/>
            <a:chOff x="0" y="0"/>
            <a:chExt cx="6305736" cy="1262171"/>
          </a:xfrm>
        </p:grpSpPr>
        <p:sp>
          <p:nvSpPr>
            <p:cNvPr id="26" name="Freeform 26"/>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27" name="Freeform 27"/>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28" name="Freeform 28"/>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grpSp>
        <p:nvGrpSpPr>
          <p:cNvPr id="29" name="Group 29"/>
          <p:cNvGrpSpPr/>
          <p:nvPr/>
        </p:nvGrpSpPr>
        <p:grpSpPr>
          <a:xfrm>
            <a:off x="-4695392" y="3086935"/>
            <a:ext cx="26852221" cy="5315127"/>
            <a:chOff x="0" y="0"/>
            <a:chExt cx="2899663" cy="573959"/>
          </a:xfrm>
        </p:grpSpPr>
        <p:sp>
          <p:nvSpPr>
            <p:cNvPr id="30" name="Freeform 30"/>
            <p:cNvSpPr/>
            <p:nvPr/>
          </p:nvSpPr>
          <p:spPr>
            <a:xfrm>
              <a:off x="0" y="0"/>
              <a:ext cx="2899663" cy="573959"/>
            </a:xfrm>
            <a:custGeom>
              <a:avLst/>
              <a:gdLst/>
              <a:ahLst/>
              <a:cxnLst/>
              <a:rect l="l" t="t" r="r" b="b"/>
              <a:pathLst>
                <a:path w="2899663" h="573959">
                  <a:moveTo>
                    <a:pt x="2696463" y="0"/>
                  </a:moveTo>
                  <a:lnTo>
                    <a:pt x="0" y="0"/>
                  </a:lnTo>
                  <a:lnTo>
                    <a:pt x="203200" y="573959"/>
                  </a:lnTo>
                  <a:lnTo>
                    <a:pt x="2899663" y="573959"/>
                  </a:lnTo>
                  <a:lnTo>
                    <a:pt x="2696463" y="0"/>
                  </a:lnTo>
                  <a:close/>
                </a:path>
              </a:pathLst>
            </a:custGeom>
            <a:solidFill>
              <a:srgbClr val="BFA046">
                <a:alpha val="95686"/>
              </a:srgbClr>
            </a:solidFill>
          </p:spPr>
        </p:sp>
        <p:sp>
          <p:nvSpPr>
            <p:cNvPr id="31" name="TextBox 31"/>
            <p:cNvSpPr txBox="1"/>
            <p:nvPr/>
          </p:nvSpPr>
          <p:spPr>
            <a:xfrm>
              <a:off x="101600" y="-38100"/>
              <a:ext cx="2696463" cy="612059"/>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9016836" y="2326316"/>
            <a:ext cx="8978442" cy="5549825"/>
          </a:xfrm>
          <a:custGeom>
            <a:avLst/>
            <a:gdLst/>
            <a:ahLst/>
            <a:cxnLst/>
            <a:rect l="l" t="t" r="r" b="b"/>
            <a:pathLst>
              <a:path w="8978442" h="5549825">
                <a:moveTo>
                  <a:pt x="0" y="0"/>
                </a:moveTo>
                <a:lnTo>
                  <a:pt x="8978442" y="0"/>
                </a:lnTo>
                <a:lnTo>
                  <a:pt x="8978442" y="5549825"/>
                </a:lnTo>
                <a:lnTo>
                  <a:pt x="0" y="5549825"/>
                </a:lnTo>
                <a:lnTo>
                  <a:pt x="0" y="0"/>
                </a:lnTo>
                <a:close/>
              </a:path>
            </a:pathLst>
          </a:custGeom>
          <a:blipFill>
            <a:blip r:embed="rId5"/>
            <a:stretch>
              <a:fillRect/>
            </a:stretch>
          </a:blipFill>
          <a:ln w="9525" cap="sq">
            <a:solidFill>
              <a:srgbClr val="000000"/>
            </a:solidFill>
            <a:prstDash val="solid"/>
            <a:miter/>
          </a:ln>
        </p:spPr>
      </p:sp>
      <p:sp>
        <p:nvSpPr>
          <p:cNvPr id="33" name="TextBox 33"/>
          <p:cNvSpPr txBox="1"/>
          <p:nvPr/>
        </p:nvSpPr>
        <p:spPr>
          <a:xfrm>
            <a:off x="388049" y="9721934"/>
            <a:ext cx="7231658" cy="387350"/>
          </a:xfrm>
          <a:prstGeom prst="rect">
            <a:avLst/>
          </a:prstGeom>
        </p:spPr>
        <p:txBody>
          <a:bodyPr lIns="0" tIns="0" rIns="0" bIns="0" rtlCol="0" anchor="t">
            <a:spAutoFit/>
          </a:bodyPr>
          <a:lstStyle/>
          <a:p>
            <a:pPr algn="ctr">
              <a:lnSpc>
                <a:spcPts val="2800"/>
              </a:lnSpc>
              <a:spcBef>
                <a:spcPct val="0"/>
              </a:spcBef>
            </a:pPr>
            <a:r>
              <a:rPr lang="en-US" sz="2000"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34" name="TextBox 34"/>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20</a:t>
            </a:r>
          </a:p>
        </p:txBody>
      </p:sp>
      <p:sp>
        <p:nvSpPr>
          <p:cNvPr id="35" name="TextBox 35"/>
          <p:cNvSpPr txBox="1"/>
          <p:nvPr/>
        </p:nvSpPr>
        <p:spPr>
          <a:xfrm>
            <a:off x="1028700" y="1891352"/>
            <a:ext cx="7702018" cy="1525955"/>
          </a:xfrm>
          <a:prstGeom prst="rect">
            <a:avLst/>
          </a:prstGeom>
        </p:spPr>
        <p:txBody>
          <a:bodyPr lIns="0" tIns="0" rIns="0" bIns="0" rtlCol="0" anchor="t">
            <a:spAutoFit/>
          </a:bodyPr>
          <a:lstStyle/>
          <a:p>
            <a:pPr algn="l">
              <a:lnSpc>
                <a:spcPts val="5759"/>
              </a:lnSpc>
            </a:pPr>
            <a:r>
              <a:rPr lang="en-US" sz="4499" b="1" u="sng">
                <a:solidFill>
                  <a:srgbClr val="144158"/>
                </a:solidFill>
                <a:latin typeface="Times New Roman Bold"/>
                <a:ea typeface="Times New Roman Bold"/>
                <a:cs typeface="Times New Roman Bold"/>
                <a:sym typeface="Times New Roman Bold"/>
              </a:rPr>
              <a:t>Peramalan</a:t>
            </a:r>
            <a:r>
              <a:rPr lang="en-US" sz="4499" b="1" i="1" u="sng">
                <a:solidFill>
                  <a:srgbClr val="144158"/>
                </a:solidFill>
                <a:latin typeface="Times New Roman Bold Italics"/>
                <a:ea typeface="Times New Roman Bold Italics"/>
                <a:cs typeface="Times New Roman Bold Italics"/>
                <a:sym typeface="Times New Roman Bold Italics"/>
              </a:rPr>
              <a:t> Untuk 8</a:t>
            </a:r>
            <a:r>
              <a:rPr lang="en-US" sz="4499" b="1" u="sng">
                <a:solidFill>
                  <a:srgbClr val="144158"/>
                </a:solidFill>
                <a:latin typeface="Times New Roman Bold"/>
                <a:ea typeface="Times New Roman Bold"/>
                <a:cs typeface="Times New Roman Bold"/>
                <a:sym typeface="Times New Roman Bold"/>
              </a:rPr>
              <a:t> Periode </a:t>
            </a:r>
            <a:r>
              <a:rPr lang="en-US" sz="4499" b="1" i="1" u="sng">
                <a:solidFill>
                  <a:srgbClr val="144158"/>
                </a:solidFill>
                <a:latin typeface="Times New Roman Bold Italics"/>
                <a:ea typeface="Times New Roman Bold Italics"/>
                <a:cs typeface="Times New Roman Bold Italics"/>
                <a:sym typeface="Times New Roman Bold Italics"/>
              </a:rPr>
              <a:t>(Forcasting)</a:t>
            </a:r>
          </a:p>
        </p:txBody>
      </p:sp>
      <p:sp>
        <p:nvSpPr>
          <p:cNvPr id="36" name="TextBox 36"/>
          <p:cNvSpPr txBox="1"/>
          <p:nvPr/>
        </p:nvSpPr>
        <p:spPr>
          <a:xfrm>
            <a:off x="1028700" y="3728117"/>
            <a:ext cx="7413071" cy="4419600"/>
          </a:xfrm>
          <a:prstGeom prst="rect">
            <a:avLst/>
          </a:prstGeom>
        </p:spPr>
        <p:txBody>
          <a:bodyPr lIns="0" tIns="0" rIns="0" bIns="0" rtlCol="0" anchor="t">
            <a:spAutoFit/>
          </a:bodyPr>
          <a:lstStyle/>
          <a:p>
            <a:pPr algn="just">
              <a:lnSpc>
                <a:spcPts val="3524"/>
              </a:lnSpc>
            </a:pPr>
            <a:r>
              <a:rPr lang="en-US" sz="2499">
                <a:solidFill>
                  <a:srgbClr val="FFFFFF"/>
                </a:solidFill>
                <a:latin typeface="Times New Roman"/>
                <a:ea typeface="Times New Roman"/>
                <a:cs typeface="Times New Roman"/>
                <a:sym typeface="Times New Roman"/>
              </a:rPr>
              <a:t>Berdasarkan Gambar 6, model SARIMA(0,1,0)(1,1,1)[12] menunjukkan pola ramalan dengan </a:t>
            </a:r>
            <a:r>
              <a:rPr lang="en-US" sz="2499" b="1">
                <a:solidFill>
                  <a:srgbClr val="D9251C"/>
                </a:solidFill>
                <a:latin typeface="Times New Roman Bold"/>
                <a:ea typeface="Times New Roman Bold"/>
                <a:cs typeface="Times New Roman Bold"/>
                <a:sym typeface="Times New Roman Bold"/>
              </a:rPr>
              <a:t>fluktuasi signifikan.</a:t>
            </a:r>
            <a:r>
              <a:rPr lang="en-US" sz="2499">
                <a:solidFill>
                  <a:srgbClr val="FFFFFF"/>
                </a:solidFill>
                <a:latin typeface="Times New Roman"/>
                <a:ea typeface="Times New Roman"/>
                <a:cs typeface="Times New Roman"/>
                <a:sym typeface="Times New Roman"/>
              </a:rPr>
              <a:t> Prediksi dimulai dengan tren naik yang kuat hingga mencapai </a:t>
            </a:r>
            <a:r>
              <a:rPr lang="en-US" sz="2499" b="1">
                <a:solidFill>
                  <a:srgbClr val="D9251C"/>
                </a:solidFill>
                <a:latin typeface="Times New Roman Bold"/>
                <a:ea typeface="Times New Roman Bold"/>
                <a:cs typeface="Times New Roman Bold"/>
                <a:sym typeface="Times New Roman Bold"/>
              </a:rPr>
              <a:t>puncak nilai tertinggi</a:t>
            </a:r>
            <a:r>
              <a:rPr lang="en-US" sz="2499">
                <a:solidFill>
                  <a:srgbClr val="FFFFFF"/>
                </a:solidFill>
                <a:latin typeface="Times New Roman"/>
                <a:ea typeface="Times New Roman"/>
                <a:cs typeface="Times New Roman"/>
                <a:sym typeface="Times New Roman"/>
              </a:rPr>
              <a:t>, sebelum mengalami </a:t>
            </a:r>
            <a:r>
              <a:rPr lang="en-US" sz="2499" b="1">
                <a:solidFill>
                  <a:srgbClr val="D9251C"/>
                </a:solidFill>
                <a:latin typeface="Times New Roman Bold"/>
                <a:ea typeface="Times New Roman Bold"/>
                <a:cs typeface="Times New Roman Bold"/>
                <a:sym typeface="Times New Roman Bold"/>
              </a:rPr>
              <a:t>penurunan tajam</a:t>
            </a:r>
            <a:r>
              <a:rPr lang="en-US" sz="2499">
                <a:solidFill>
                  <a:srgbClr val="FFFFFF"/>
                </a:solidFill>
                <a:latin typeface="Times New Roman"/>
                <a:ea typeface="Times New Roman"/>
                <a:cs typeface="Times New Roman"/>
                <a:sym typeface="Times New Roman"/>
              </a:rPr>
              <a:t> menuju akhir periode ramalan. Pola ini mencerminkan dinamika produksi gula, dengan periode tertentu diprediksi memiliki </a:t>
            </a:r>
            <a:r>
              <a:rPr lang="en-US" sz="2499" b="1">
                <a:solidFill>
                  <a:srgbClr val="D9251C"/>
                </a:solidFill>
                <a:latin typeface="Times New Roman Bold"/>
                <a:ea typeface="Times New Roman Bold"/>
                <a:cs typeface="Times New Roman Bold"/>
                <a:sym typeface="Times New Roman Bold"/>
              </a:rPr>
              <a:t>produksi tertinggi</a:t>
            </a:r>
            <a:r>
              <a:rPr lang="en-US" sz="2499">
                <a:solidFill>
                  <a:srgbClr val="FFFFFF"/>
                </a:solidFill>
                <a:latin typeface="Times New Roman"/>
                <a:ea typeface="Times New Roman"/>
                <a:cs typeface="Times New Roman"/>
                <a:sym typeface="Times New Roman"/>
              </a:rPr>
              <a:t>. Model berhasil menggambarkan tren musiman dan fluktuasi yang relevan untuk mendukung perencanaan kebijakan.</a:t>
            </a:r>
          </a:p>
        </p:txBody>
      </p:sp>
      <p:sp>
        <p:nvSpPr>
          <p:cNvPr id="37" name="TextBox 37"/>
          <p:cNvSpPr txBox="1"/>
          <p:nvPr/>
        </p:nvSpPr>
        <p:spPr>
          <a:xfrm>
            <a:off x="9144000" y="7938194"/>
            <a:ext cx="8322871" cy="384860"/>
          </a:xfrm>
          <a:prstGeom prst="rect">
            <a:avLst/>
          </a:prstGeom>
        </p:spPr>
        <p:txBody>
          <a:bodyPr lIns="0" tIns="0" rIns="0" bIns="0" rtlCol="0" anchor="t">
            <a:spAutoFit/>
          </a:bodyPr>
          <a:lstStyle/>
          <a:p>
            <a:pPr algn="ctr">
              <a:lnSpc>
                <a:spcPts val="2819"/>
              </a:lnSpc>
            </a:pPr>
            <a:r>
              <a:rPr lang="en-US" sz="1999" b="1">
                <a:solidFill>
                  <a:srgbClr val="FFFFFF"/>
                </a:solidFill>
                <a:latin typeface="Times New Roman Bold"/>
                <a:ea typeface="Times New Roman Bold"/>
                <a:cs typeface="Times New Roman Bold"/>
                <a:sym typeface="Times New Roman Bold"/>
              </a:rPr>
              <a:t>Gambar 6.</a:t>
            </a:r>
            <a:r>
              <a:rPr lang="en-US" sz="1999">
                <a:solidFill>
                  <a:srgbClr val="FFFFFF"/>
                </a:solidFill>
                <a:latin typeface="Times New Roman"/>
                <a:ea typeface="Times New Roman"/>
                <a:cs typeface="Times New Roman"/>
                <a:sym typeface="Times New Roman"/>
              </a:rPr>
              <a:t> Hasil </a:t>
            </a:r>
            <a:r>
              <a:rPr lang="en-US" sz="1999" i="1">
                <a:solidFill>
                  <a:srgbClr val="FFFFFF"/>
                </a:solidFill>
                <a:latin typeface="Times New Roman Italics"/>
                <a:ea typeface="Times New Roman Italics"/>
                <a:cs typeface="Times New Roman Italics"/>
                <a:sym typeface="Times New Roman Italics"/>
              </a:rPr>
              <a:t>Forcasting</a:t>
            </a:r>
            <a:r>
              <a:rPr lang="en-US" sz="1999">
                <a:solidFill>
                  <a:srgbClr val="FFFFFF"/>
                </a:solidFill>
                <a:latin typeface="Times New Roman"/>
                <a:ea typeface="Times New Roman"/>
                <a:cs typeface="Times New Roman"/>
                <a:sym typeface="Times New Roman"/>
              </a:rPr>
              <a:t> Produksi Gula di Indonesia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844" y="9525753"/>
            <a:ext cx="19356844" cy="761247"/>
            <a:chOff x="0" y="0"/>
            <a:chExt cx="4417497" cy="173727"/>
          </a:xfrm>
        </p:grpSpPr>
        <p:sp>
          <p:nvSpPr>
            <p:cNvPr id="3" name="Freeform 3"/>
            <p:cNvSpPr/>
            <p:nvPr/>
          </p:nvSpPr>
          <p:spPr>
            <a:xfrm>
              <a:off x="0" y="0"/>
              <a:ext cx="4417497" cy="173727"/>
            </a:xfrm>
            <a:custGeom>
              <a:avLst/>
              <a:gdLst/>
              <a:ahLst/>
              <a:cxnLst/>
              <a:rect l="l" t="t" r="r" b="b"/>
              <a:pathLst>
                <a:path w="4417497" h="173727">
                  <a:moveTo>
                    <a:pt x="4214297" y="0"/>
                  </a:moveTo>
                  <a:lnTo>
                    <a:pt x="0" y="0"/>
                  </a:lnTo>
                  <a:lnTo>
                    <a:pt x="203200" y="173727"/>
                  </a:lnTo>
                  <a:lnTo>
                    <a:pt x="4417497" y="173727"/>
                  </a:lnTo>
                  <a:lnTo>
                    <a:pt x="4214297" y="0"/>
                  </a:lnTo>
                  <a:close/>
                </a:path>
              </a:pathLst>
            </a:custGeom>
            <a:solidFill>
              <a:srgbClr val="144158"/>
            </a:solidFill>
          </p:spPr>
        </p:sp>
        <p:sp>
          <p:nvSpPr>
            <p:cNvPr id="4" name="TextBox 4"/>
            <p:cNvSpPr txBox="1"/>
            <p:nvPr/>
          </p:nvSpPr>
          <p:spPr>
            <a:xfrm>
              <a:off x="101600" y="-38100"/>
              <a:ext cx="4214297" cy="2118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482642" y="9525753"/>
            <a:ext cx="9642517" cy="1371229"/>
            <a:chOff x="0" y="0"/>
            <a:chExt cx="811468" cy="115396"/>
          </a:xfrm>
        </p:grpSpPr>
        <p:sp>
          <p:nvSpPr>
            <p:cNvPr id="6" name="Freeform 6"/>
            <p:cNvSpPr/>
            <p:nvPr/>
          </p:nvSpPr>
          <p:spPr>
            <a:xfrm>
              <a:off x="0" y="0"/>
              <a:ext cx="811468" cy="115396"/>
            </a:xfrm>
            <a:custGeom>
              <a:avLst/>
              <a:gdLst/>
              <a:ahLst/>
              <a:cxnLst/>
              <a:rect l="l" t="t" r="r" b="b"/>
              <a:pathLst>
                <a:path w="811468" h="115396">
                  <a:moveTo>
                    <a:pt x="608268" y="0"/>
                  </a:moveTo>
                  <a:lnTo>
                    <a:pt x="0" y="0"/>
                  </a:lnTo>
                  <a:lnTo>
                    <a:pt x="203200" y="115396"/>
                  </a:lnTo>
                  <a:lnTo>
                    <a:pt x="811468" y="115396"/>
                  </a:lnTo>
                  <a:lnTo>
                    <a:pt x="608268" y="0"/>
                  </a:lnTo>
                  <a:close/>
                </a:path>
              </a:pathLst>
            </a:custGeom>
            <a:solidFill>
              <a:srgbClr val="BFA046"/>
            </a:solidFill>
          </p:spPr>
        </p:sp>
        <p:sp>
          <p:nvSpPr>
            <p:cNvPr id="7" name="TextBox 7"/>
            <p:cNvSpPr txBox="1"/>
            <p:nvPr/>
          </p:nvSpPr>
          <p:spPr>
            <a:xfrm>
              <a:off x="101600" y="-38100"/>
              <a:ext cx="608268" cy="1534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589027">
            <a:off x="16663914" y="-965268"/>
            <a:ext cx="4570576" cy="2850877"/>
            <a:chOff x="0" y="0"/>
            <a:chExt cx="1303095" cy="812800"/>
          </a:xfrm>
        </p:grpSpPr>
        <p:sp>
          <p:nvSpPr>
            <p:cNvPr id="9" name="Freeform 9"/>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0" name="TextBox 10"/>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896500" y="-433653"/>
            <a:ext cx="13066402" cy="1238225"/>
            <a:chOff x="0" y="0"/>
            <a:chExt cx="1527407" cy="144743"/>
          </a:xfrm>
        </p:grpSpPr>
        <p:sp>
          <p:nvSpPr>
            <p:cNvPr id="12" name="Freeform 12"/>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3" name="TextBox 13"/>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166351" y="10181"/>
            <a:ext cx="4935870" cy="619684"/>
            <a:chOff x="0" y="0"/>
            <a:chExt cx="1219374" cy="153089"/>
          </a:xfrm>
        </p:grpSpPr>
        <p:sp>
          <p:nvSpPr>
            <p:cNvPr id="15" name="Freeform 15"/>
            <p:cNvSpPr/>
            <p:nvPr/>
          </p:nvSpPr>
          <p:spPr>
            <a:xfrm>
              <a:off x="0" y="0"/>
              <a:ext cx="1219374" cy="153089"/>
            </a:xfrm>
            <a:custGeom>
              <a:avLst/>
              <a:gdLst/>
              <a:ahLst/>
              <a:cxnLst/>
              <a:rect l="l" t="t" r="r" b="b"/>
              <a:pathLst>
                <a:path w="1219374" h="153089">
                  <a:moveTo>
                    <a:pt x="1016174" y="0"/>
                  </a:moveTo>
                  <a:lnTo>
                    <a:pt x="0" y="0"/>
                  </a:lnTo>
                  <a:lnTo>
                    <a:pt x="203200" y="153089"/>
                  </a:lnTo>
                  <a:lnTo>
                    <a:pt x="1219374" y="153089"/>
                  </a:lnTo>
                  <a:lnTo>
                    <a:pt x="1016174" y="0"/>
                  </a:lnTo>
                  <a:close/>
                </a:path>
              </a:pathLst>
            </a:custGeom>
            <a:solidFill>
              <a:srgbClr val="144158"/>
            </a:solidFill>
          </p:spPr>
        </p:sp>
        <p:sp>
          <p:nvSpPr>
            <p:cNvPr id="16" name="TextBox 16"/>
            <p:cNvSpPr txBox="1"/>
            <p:nvPr/>
          </p:nvSpPr>
          <p:spPr>
            <a:xfrm>
              <a:off x="101600" y="-38100"/>
              <a:ext cx="1016174" cy="19118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2232147" y="320023"/>
            <a:ext cx="5740148" cy="1049694"/>
            <a:chOff x="0" y="0"/>
            <a:chExt cx="1511808" cy="276463"/>
          </a:xfrm>
        </p:grpSpPr>
        <p:sp>
          <p:nvSpPr>
            <p:cNvPr id="18" name="Freeform 18"/>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19" name="TextBox 19"/>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2737569" y="371556"/>
            <a:ext cx="4729302" cy="946628"/>
            <a:chOff x="0" y="0"/>
            <a:chExt cx="6305736" cy="1262171"/>
          </a:xfrm>
        </p:grpSpPr>
        <p:sp>
          <p:nvSpPr>
            <p:cNvPr id="21" name="Freeform 21"/>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22" name="Freeform 22"/>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23" name="Freeform 23"/>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sp>
        <p:nvSpPr>
          <p:cNvPr id="24" name="TextBox 24"/>
          <p:cNvSpPr txBox="1"/>
          <p:nvPr/>
        </p:nvSpPr>
        <p:spPr>
          <a:xfrm>
            <a:off x="348902" y="9671084"/>
            <a:ext cx="12133740" cy="384860"/>
          </a:xfrm>
          <a:prstGeom prst="rect">
            <a:avLst/>
          </a:prstGeom>
        </p:spPr>
        <p:txBody>
          <a:bodyPr lIns="0" tIns="0" rIns="0" bIns="0" rtlCol="0" anchor="t">
            <a:spAutoFit/>
          </a:bodyPr>
          <a:lstStyle/>
          <a:p>
            <a:pPr algn="just">
              <a:lnSpc>
                <a:spcPts val="2819"/>
              </a:lnSpc>
            </a:pPr>
            <a:r>
              <a:rPr lang="en-US" sz="1999"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25" name="TextBox 25"/>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21</a:t>
            </a:r>
          </a:p>
        </p:txBody>
      </p:sp>
      <p:sp>
        <p:nvSpPr>
          <p:cNvPr id="26" name="TextBox 26"/>
          <p:cNvSpPr txBox="1"/>
          <p:nvPr/>
        </p:nvSpPr>
        <p:spPr>
          <a:xfrm>
            <a:off x="1028700" y="1217317"/>
            <a:ext cx="7939101" cy="982346"/>
          </a:xfrm>
          <a:prstGeom prst="rect">
            <a:avLst/>
          </a:prstGeom>
        </p:spPr>
        <p:txBody>
          <a:bodyPr lIns="0" tIns="0" rIns="0" bIns="0" rtlCol="0" anchor="t">
            <a:spAutoFit/>
          </a:bodyPr>
          <a:lstStyle/>
          <a:p>
            <a:pPr algn="l">
              <a:lnSpc>
                <a:spcPts val="7039"/>
              </a:lnSpc>
            </a:pPr>
            <a:r>
              <a:rPr lang="en-US" sz="5499" b="1">
                <a:solidFill>
                  <a:srgbClr val="002C4F"/>
                </a:solidFill>
                <a:latin typeface="Times New Roman Bold"/>
                <a:ea typeface="Times New Roman Bold"/>
                <a:cs typeface="Times New Roman Bold"/>
                <a:sym typeface="Times New Roman Bold"/>
              </a:rPr>
              <a:t>EVALUASI MODEL</a:t>
            </a:r>
          </a:p>
        </p:txBody>
      </p:sp>
      <p:sp>
        <p:nvSpPr>
          <p:cNvPr id="27" name="TextBox 27"/>
          <p:cNvSpPr txBox="1"/>
          <p:nvPr/>
        </p:nvSpPr>
        <p:spPr>
          <a:xfrm>
            <a:off x="8068693" y="2866414"/>
            <a:ext cx="9112135" cy="5734050"/>
          </a:xfrm>
          <a:prstGeom prst="rect">
            <a:avLst/>
          </a:prstGeom>
        </p:spPr>
        <p:txBody>
          <a:bodyPr lIns="0" tIns="0" rIns="0" bIns="0" rtlCol="0" anchor="t">
            <a:spAutoFit/>
          </a:bodyPr>
          <a:lstStyle/>
          <a:p>
            <a:pPr algn="just">
              <a:lnSpc>
                <a:spcPts val="3524"/>
              </a:lnSpc>
            </a:pPr>
            <a:r>
              <a:rPr lang="en-US" sz="2499">
                <a:solidFill>
                  <a:srgbClr val="000000"/>
                </a:solidFill>
                <a:latin typeface="Times New Roman"/>
                <a:ea typeface="Times New Roman"/>
                <a:cs typeface="Times New Roman"/>
                <a:sym typeface="Times New Roman"/>
              </a:rPr>
              <a:t>Hasil evaluasi model SARIMA yang ditunjukkan pada </a:t>
            </a:r>
            <a:r>
              <a:rPr lang="en-US" sz="2499" b="1">
                <a:solidFill>
                  <a:srgbClr val="000000"/>
                </a:solidFill>
                <a:latin typeface="Times New Roman Bold"/>
                <a:ea typeface="Times New Roman Bold"/>
                <a:cs typeface="Times New Roman Bold"/>
                <a:sym typeface="Times New Roman Bold"/>
              </a:rPr>
              <a:t>Tabel 7</a:t>
            </a:r>
            <a:r>
              <a:rPr lang="en-US" sz="2499">
                <a:solidFill>
                  <a:srgbClr val="000000"/>
                </a:solidFill>
                <a:latin typeface="Times New Roman"/>
                <a:ea typeface="Times New Roman"/>
                <a:cs typeface="Times New Roman"/>
                <a:sym typeface="Times New Roman"/>
              </a:rPr>
              <a:t>, menunjukkan bahwa model ini memiliki kinerja yang </a:t>
            </a:r>
            <a:r>
              <a:rPr lang="en-US" sz="2499" b="1">
                <a:solidFill>
                  <a:srgbClr val="D9251C"/>
                </a:solidFill>
                <a:latin typeface="Times New Roman Bold"/>
                <a:ea typeface="Times New Roman Bold"/>
                <a:cs typeface="Times New Roman Bold"/>
                <a:sym typeface="Times New Roman Bold"/>
              </a:rPr>
              <a:t>cukup baik</a:t>
            </a:r>
            <a:r>
              <a:rPr lang="en-US" sz="2499">
                <a:solidFill>
                  <a:srgbClr val="000000"/>
                </a:solidFill>
                <a:latin typeface="Times New Roman"/>
                <a:ea typeface="Times New Roman"/>
                <a:cs typeface="Times New Roman"/>
                <a:sym typeface="Times New Roman"/>
              </a:rPr>
              <a:t> meskipun ada beberapa kesalahan yang perlu diperbaiki. Nilai </a:t>
            </a:r>
            <a:r>
              <a:rPr lang="en-US" sz="2499" b="1" i="1">
                <a:solidFill>
                  <a:srgbClr val="D9251C"/>
                </a:solidFill>
                <a:latin typeface="Times New Roman Bold Italics"/>
                <a:ea typeface="Times New Roman Bold Italics"/>
                <a:cs typeface="Times New Roman Bold Italics"/>
                <a:sym typeface="Times New Roman Bold Italics"/>
              </a:rPr>
              <a:t>Root Mean Square Error</a:t>
            </a:r>
            <a:r>
              <a:rPr lang="en-US" sz="2499" b="1">
                <a:solidFill>
                  <a:srgbClr val="D9251C"/>
                </a:solidFill>
                <a:latin typeface="Times New Roman Bold"/>
                <a:ea typeface="Times New Roman Bold"/>
                <a:cs typeface="Times New Roman Bold"/>
                <a:sym typeface="Times New Roman Bold"/>
              </a:rPr>
              <a:t> (RMSE)</a:t>
            </a:r>
            <a:r>
              <a:rPr lang="en-US" sz="2499">
                <a:solidFill>
                  <a:srgbClr val="000000"/>
                </a:solidFill>
                <a:latin typeface="Times New Roman"/>
                <a:ea typeface="Times New Roman"/>
                <a:cs typeface="Times New Roman"/>
                <a:sym typeface="Times New Roman"/>
              </a:rPr>
              <a:t> sebesar </a:t>
            </a:r>
            <a:r>
              <a:rPr lang="en-US" sz="2499" b="1">
                <a:solidFill>
                  <a:srgbClr val="D9251C"/>
                </a:solidFill>
                <a:latin typeface="Times New Roman Bold"/>
                <a:ea typeface="Times New Roman Bold"/>
                <a:cs typeface="Times New Roman Bold"/>
                <a:sym typeface="Times New Roman Bold"/>
              </a:rPr>
              <a:t>47,704.29</a:t>
            </a:r>
            <a:r>
              <a:rPr lang="en-US" sz="2499">
                <a:solidFill>
                  <a:srgbClr val="000000"/>
                </a:solidFill>
                <a:latin typeface="Times New Roman"/>
                <a:ea typeface="Times New Roman"/>
                <a:cs typeface="Times New Roman"/>
                <a:sym typeface="Times New Roman"/>
              </a:rPr>
              <a:t> mengindikasikan adanya </a:t>
            </a:r>
            <a:r>
              <a:rPr lang="en-US" sz="2499" b="1">
                <a:solidFill>
                  <a:srgbClr val="D9251C"/>
                </a:solidFill>
                <a:latin typeface="Times New Roman Bold"/>
                <a:ea typeface="Times New Roman Bold"/>
                <a:cs typeface="Times New Roman Bold"/>
                <a:sym typeface="Times New Roman Bold"/>
              </a:rPr>
              <a:t>deviasi yang signifikan antara prediksi dan nilai aktual</a:t>
            </a:r>
            <a:r>
              <a:rPr lang="en-US" sz="2499">
                <a:solidFill>
                  <a:srgbClr val="000000"/>
                </a:solidFill>
                <a:latin typeface="Times New Roman"/>
                <a:ea typeface="Times New Roman"/>
                <a:cs typeface="Times New Roman"/>
                <a:sym typeface="Times New Roman"/>
              </a:rPr>
              <a:t>. Selain itu, </a:t>
            </a:r>
            <a:r>
              <a:rPr lang="en-US" sz="2499" b="1" i="1">
                <a:solidFill>
                  <a:srgbClr val="D9251C"/>
                </a:solidFill>
                <a:latin typeface="Times New Roman Bold Italics"/>
                <a:ea typeface="Times New Roman Bold Italics"/>
                <a:cs typeface="Times New Roman Bold Italics"/>
                <a:sym typeface="Times New Roman Bold Italics"/>
              </a:rPr>
              <a:t>Mean Absolute Error</a:t>
            </a:r>
            <a:r>
              <a:rPr lang="en-US" sz="2499" b="1">
                <a:solidFill>
                  <a:srgbClr val="D9251C"/>
                </a:solidFill>
                <a:latin typeface="Times New Roman Bold"/>
                <a:ea typeface="Times New Roman Bold"/>
                <a:cs typeface="Times New Roman Bold"/>
                <a:sym typeface="Times New Roman Bold"/>
              </a:rPr>
              <a:t> (MAE)</a:t>
            </a:r>
            <a:r>
              <a:rPr lang="en-US" sz="2499">
                <a:solidFill>
                  <a:srgbClr val="000000"/>
                </a:solidFill>
                <a:latin typeface="Times New Roman"/>
                <a:ea typeface="Times New Roman"/>
                <a:cs typeface="Times New Roman"/>
                <a:sym typeface="Times New Roman"/>
              </a:rPr>
              <a:t> sebesar </a:t>
            </a:r>
            <a:r>
              <a:rPr lang="en-US" sz="2499" b="1">
                <a:solidFill>
                  <a:srgbClr val="D9251C"/>
                </a:solidFill>
                <a:latin typeface="Times New Roman Bold"/>
                <a:ea typeface="Times New Roman Bold"/>
                <a:cs typeface="Times New Roman Bold"/>
                <a:sym typeface="Times New Roman Bold"/>
              </a:rPr>
              <a:t>40,360.83</a:t>
            </a:r>
            <a:r>
              <a:rPr lang="en-US" sz="2499">
                <a:solidFill>
                  <a:srgbClr val="000000"/>
                </a:solidFill>
                <a:latin typeface="Times New Roman"/>
                <a:ea typeface="Times New Roman"/>
                <a:cs typeface="Times New Roman"/>
                <a:sym typeface="Times New Roman"/>
              </a:rPr>
              <a:t> menunjukkan bahwa </a:t>
            </a:r>
            <a:r>
              <a:rPr lang="en-US" sz="2499" b="1">
                <a:solidFill>
                  <a:srgbClr val="D9251C"/>
                </a:solidFill>
                <a:latin typeface="Times New Roman Bold"/>
                <a:ea typeface="Times New Roman Bold"/>
                <a:cs typeface="Times New Roman Bold"/>
                <a:sym typeface="Times New Roman Bold"/>
              </a:rPr>
              <a:t>kesalahan absolut</a:t>
            </a:r>
            <a:r>
              <a:rPr lang="en-US" sz="2499">
                <a:solidFill>
                  <a:srgbClr val="000000"/>
                </a:solidFill>
                <a:latin typeface="Times New Roman"/>
                <a:ea typeface="Times New Roman"/>
                <a:cs typeface="Times New Roman"/>
                <a:sym typeface="Times New Roman"/>
              </a:rPr>
              <a:t> rata-rata masih </a:t>
            </a:r>
            <a:r>
              <a:rPr lang="en-US" sz="2499" b="1">
                <a:solidFill>
                  <a:srgbClr val="D9251C"/>
                </a:solidFill>
                <a:latin typeface="Times New Roman Bold"/>
                <a:ea typeface="Times New Roman Bold"/>
                <a:cs typeface="Times New Roman Bold"/>
                <a:sym typeface="Times New Roman Bold"/>
              </a:rPr>
              <a:t>cukup tinggi</a:t>
            </a:r>
            <a:r>
              <a:rPr lang="en-US" sz="2499">
                <a:solidFill>
                  <a:srgbClr val="000000"/>
                </a:solidFill>
                <a:latin typeface="Times New Roman"/>
                <a:ea typeface="Times New Roman"/>
                <a:cs typeface="Times New Roman"/>
                <a:sym typeface="Times New Roman"/>
              </a:rPr>
              <a:t>. </a:t>
            </a:r>
            <a:r>
              <a:rPr lang="en-US" sz="2499" b="1" i="1">
                <a:solidFill>
                  <a:srgbClr val="D9251C"/>
                </a:solidFill>
                <a:latin typeface="Times New Roman Bold Italics"/>
                <a:ea typeface="Times New Roman Bold Italics"/>
                <a:cs typeface="Times New Roman Bold Italics"/>
                <a:sym typeface="Times New Roman Bold Italics"/>
              </a:rPr>
              <a:t>Mean Absolute Percentage Error</a:t>
            </a:r>
            <a:r>
              <a:rPr lang="en-US" sz="2499">
                <a:solidFill>
                  <a:srgbClr val="000000"/>
                </a:solidFill>
                <a:latin typeface="Times New Roman"/>
                <a:ea typeface="Times New Roman"/>
                <a:cs typeface="Times New Roman"/>
                <a:sym typeface="Times New Roman"/>
              </a:rPr>
              <a:t> </a:t>
            </a:r>
            <a:r>
              <a:rPr lang="en-US" sz="2499" b="1">
                <a:solidFill>
                  <a:srgbClr val="D9251C"/>
                </a:solidFill>
                <a:latin typeface="Times New Roman Bold"/>
                <a:ea typeface="Times New Roman Bold"/>
                <a:cs typeface="Times New Roman Bold"/>
                <a:sym typeface="Times New Roman Bold"/>
              </a:rPr>
              <a:t>(MAPE)</a:t>
            </a:r>
            <a:r>
              <a:rPr lang="en-US" sz="2499">
                <a:solidFill>
                  <a:srgbClr val="000000"/>
                </a:solidFill>
                <a:latin typeface="Times New Roman"/>
                <a:ea typeface="Times New Roman"/>
                <a:cs typeface="Times New Roman"/>
                <a:sym typeface="Times New Roman"/>
              </a:rPr>
              <a:t> sebesar </a:t>
            </a:r>
            <a:r>
              <a:rPr lang="en-US" sz="2499" b="1">
                <a:solidFill>
                  <a:srgbClr val="D9251C"/>
                </a:solidFill>
                <a:latin typeface="Times New Roman Bold"/>
                <a:ea typeface="Times New Roman Bold"/>
                <a:cs typeface="Times New Roman Bold"/>
                <a:sym typeface="Times New Roman Bold"/>
              </a:rPr>
              <a:t>17.38%</a:t>
            </a:r>
            <a:r>
              <a:rPr lang="en-US" sz="2499">
                <a:solidFill>
                  <a:srgbClr val="000000"/>
                </a:solidFill>
                <a:latin typeface="Times New Roman"/>
                <a:ea typeface="Times New Roman"/>
                <a:cs typeface="Times New Roman"/>
                <a:sym typeface="Times New Roman"/>
              </a:rPr>
              <a:t> menunjukkan </a:t>
            </a:r>
            <a:r>
              <a:rPr lang="en-US" sz="2499" b="1">
                <a:solidFill>
                  <a:srgbClr val="D9251C"/>
                </a:solidFill>
                <a:latin typeface="Times New Roman Bold"/>
                <a:ea typeface="Times New Roman Bold"/>
                <a:cs typeface="Times New Roman Bold"/>
                <a:sym typeface="Times New Roman Bold"/>
              </a:rPr>
              <a:t>kesalahan prediksi</a:t>
            </a:r>
            <a:r>
              <a:rPr lang="en-US" sz="2499">
                <a:solidFill>
                  <a:srgbClr val="000000"/>
                </a:solidFill>
                <a:latin typeface="Times New Roman"/>
                <a:ea typeface="Times New Roman"/>
                <a:cs typeface="Times New Roman"/>
                <a:sym typeface="Times New Roman"/>
              </a:rPr>
              <a:t> dalam bentuk persentase yang </a:t>
            </a:r>
            <a:r>
              <a:rPr lang="en-US" sz="2499" b="1">
                <a:solidFill>
                  <a:srgbClr val="D9251C"/>
                </a:solidFill>
                <a:latin typeface="Times New Roman Bold"/>
                <a:ea typeface="Times New Roman Bold"/>
                <a:cs typeface="Times New Roman Bold"/>
                <a:sym typeface="Times New Roman Bold"/>
              </a:rPr>
              <a:t>cukup signifikan,</a:t>
            </a:r>
            <a:r>
              <a:rPr lang="en-US" sz="2499">
                <a:solidFill>
                  <a:srgbClr val="000000"/>
                </a:solidFill>
                <a:latin typeface="Times New Roman"/>
                <a:ea typeface="Times New Roman"/>
                <a:cs typeface="Times New Roman"/>
                <a:sym typeface="Times New Roman"/>
              </a:rPr>
              <a:t> </a:t>
            </a:r>
            <a:r>
              <a:rPr lang="en-US" sz="2499" b="1">
                <a:solidFill>
                  <a:srgbClr val="D9251C"/>
                </a:solidFill>
                <a:latin typeface="Times New Roman Bold"/>
                <a:ea typeface="Times New Roman Bold"/>
                <a:cs typeface="Times New Roman Bold"/>
                <a:sym typeface="Times New Roman Bold"/>
              </a:rPr>
              <a:t>namun masih dalam batas toleransi.</a:t>
            </a:r>
            <a:r>
              <a:rPr lang="en-US" sz="2499">
                <a:solidFill>
                  <a:srgbClr val="000000"/>
                </a:solidFill>
                <a:latin typeface="Times New Roman"/>
                <a:ea typeface="Times New Roman"/>
                <a:cs typeface="Times New Roman"/>
                <a:sym typeface="Times New Roman"/>
              </a:rPr>
              <a:t> Secara keseluruhan, meskipun model ini memberikan prediksi yang cukup baik, masih ada ruang untuk perbaikan guna meningkatkan akurasi dan mengurangi kesalahan prediksi.</a:t>
            </a:r>
          </a:p>
        </p:txBody>
      </p:sp>
      <p:sp>
        <p:nvSpPr>
          <p:cNvPr id="28" name="TextBox 28"/>
          <p:cNvSpPr txBox="1"/>
          <p:nvPr/>
        </p:nvSpPr>
        <p:spPr>
          <a:xfrm>
            <a:off x="1028700" y="3084717"/>
            <a:ext cx="6227588" cy="476250"/>
          </a:xfrm>
          <a:prstGeom prst="rect">
            <a:avLst/>
          </a:prstGeom>
        </p:spPr>
        <p:txBody>
          <a:bodyPr lIns="0" tIns="0" rIns="0" bIns="0" rtlCol="0" anchor="t">
            <a:spAutoFit/>
          </a:bodyPr>
          <a:lstStyle/>
          <a:p>
            <a:pPr algn="ctr">
              <a:lnSpc>
                <a:spcPts val="3524"/>
              </a:lnSpc>
            </a:pPr>
            <a:r>
              <a:rPr lang="en-US" sz="2499" b="1">
                <a:solidFill>
                  <a:srgbClr val="000000"/>
                </a:solidFill>
                <a:latin typeface="Times New Roman Bold"/>
                <a:ea typeface="Times New Roman Bold"/>
                <a:cs typeface="Times New Roman Bold"/>
                <a:sym typeface="Times New Roman Bold"/>
              </a:rPr>
              <a:t>Tabel 6.</a:t>
            </a:r>
            <a:r>
              <a:rPr lang="en-US" sz="2499">
                <a:solidFill>
                  <a:srgbClr val="000000"/>
                </a:solidFill>
                <a:latin typeface="Times New Roman"/>
                <a:ea typeface="Times New Roman"/>
                <a:cs typeface="Times New Roman"/>
                <a:sym typeface="Times New Roman"/>
              </a:rPr>
              <a:t> Evaluasi Model SARIMA</a:t>
            </a:r>
          </a:p>
        </p:txBody>
      </p:sp>
      <p:sp>
        <p:nvSpPr>
          <p:cNvPr id="29" name="AutoShape 29"/>
          <p:cNvSpPr/>
          <p:nvPr/>
        </p:nvSpPr>
        <p:spPr>
          <a:xfrm>
            <a:off x="1028700" y="2180613"/>
            <a:ext cx="781916" cy="0"/>
          </a:xfrm>
          <a:prstGeom prst="line">
            <a:avLst/>
          </a:prstGeom>
          <a:ln w="38100" cap="flat">
            <a:solidFill>
              <a:srgbClr val="0CA3B3"/>
            </a:solidFill>
            <a:prstDash val="solid"/>
            <a:headEnd type="none" w="sm" len="sm"/>
            <a:tailEnd type="none" w="sm" len="sm"/>
          </a:ln>
        </p:spPr>
      </p:sp>
      <p:graphicFrame>
        <p:nvGraphicFramePr>
          <p:cNvPr id="30" name="Table 30"/>
          <p:cNvGraphicFramePr>
            <a:graphicFrameLocks noGrp="1"/>
          </p:cNvGraphicFramePr>
          <p:nvPr/>
        </p:nvGraphicFramePr>
        <p:xfrm>
          <a:off x="1028700" y="3834284"/>
          <a:ext cx="6227588" cy="4663539"/>
        </p:xfrm>
        <a:graphic>
          <a:graphicData uri="http://schemas.openxmlformats.org/drawingml/2006/table">
            <a:tbl>
              <a:tblPr/>
              <a:tblGrid>
                <a:gridCol w="3054961">
                  <a:extLst>
                    <a:ext uri="{9D8B030D-6E8A-4147-A177-3AD203B41FA5}">
                      <a16:colId xmlns:a16="http://schemas.microsoft.com/office/drawing/2014/main" val="20000"/>
                    </a:ext>
                  </a:extLst>
                </a:gridCol>
                <a:gridCol w="3172627">
                  <a:extLst>
                    <a:ext uri="{9D8B030D-6E8A-4147-A177-3AD203B41FA5}">
                      <a16:colId xmlns:a16="http://schemas.microsoft.com/office/drawing/2014/main" val="20001"/>
                    </a:ext>
                  </a:extLst>
                </a:gridCol>
              </a:tblGrid>
              <a:tr h="898984">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Metrik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44158"/>
                    </a:solidFill>
                  </a:tcPr>
                </a:tc>
                <a:tc>
                  <a:txBody>
                    <a:bodyPr/>
                    <a:lstStyle/>
                    <a:p>
                      <a:pPr algn="ctr">
                        <a:lnSpc>
                          <a:spcPts val="2659"/>
                        </a:lnSpc>
                        <a:defRPr/>
                      </a:pPr>
                      <a:r>
                        <a:rPr lang="en-US" sz="1899" b="1">
                          <a:solidFill>
                            <a:srgbClr val="FFFFFF"/>
                          </a:solidFill>
                          <a:latin typeface="Canva Sans Bold"/>
                          <a:ea typeface="Canva Sans Bold"/>
                          <a:cs typeface="Canva Sans Bold"/>
                          <a:sym typeface="Canva Sans Bold"/>
                        </a:rPr>
                        <a:t>Nilai Evaluasi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44158"/>
                    </a:solidFill>
                  </a:tcPr>
                </a:tc>
                <a:extLst>
                  <a:ext uri="{0D108BD9-81ED-4DB2-BD59-A6C34878D82A}">
                    <a16:rowId xmlns:a16="http://schemas.microsoft.com/office/drawing/2014/main" val="10000"/>
                  </a:ext>
                </a:extLst>
              </a:tr>
              <a:tr h="1142811">
                <a:tc>
                  <a:txBody>
                    <a:bodyPr/>
                    <a:lstStyle/>
                    <a:p>
                      <a:pPr algn="ctr">
                        <a:lnSpc>
                          <a:spcPts val="2659"/>
                        </a:lnSpc>
                        <a:defRPr/>
                      </a:pPr>
                      <a:r>
                        <a:rPr lang="en-US" sz="1899" b="1" i="1">
                          <a:solidFill>
                            <a:srgbClr val="000000"/>
                          </a:solidFill>
                          <a:latin typeface="Canva Sans Bold Italics"/>
                          <a:ea typeface="Canva Sans Bold Italics"/>
                          <a:cs typeface="Canva Sans Bold Italics"/>
                          <a:sym typeface="Canva Sans Bold Italics"/>
                        </a:rPr>
                        <a:t>Root Mean Square Error </a:t>
                      </a:r>
                      <a:r>
                        <a:rPr lang="en-US" sz="1899" b="1">
                          <a:solidFill>
                            <a:srgbClr val="000000"/>
                          </a:solidFill>
                          <a:latin typeface="Canva Sans Bold"/>
                          <a:ea typeface="Canva Sans Bold"/>
                          <a:cs typeface="Canva Sans Bold"/>
                          <a:sym typeface="Canva Sans Bold"/>
                        </a:rPr>
                        <a:t>(RMSE)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47,704.29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42811">
                <a:tc>
                  <a:txBody>
                    <a:bodyPr/>
                    <a:lstStyle/>
                    <a:p>
                      <a:pPr algn="ctr">
                        <a:lnSpc>
                          <a:spcPts val="2659"/>
                        </a:lnSpc>
                        <a:defRPr/>
                      </a:pPr>
                      <a:r>
                        <a:rPr lang="en-US" sz="1899" b="1" i="1">
                          <a:solidFill>
                            <a:srgbClr val="000000"/>
                          </a:solidFill>
                          <a:latin typeface="Canva Sans Bold Italics"/>
                          <a:ea typeface="Canva Sans Bold Italics"/>
                          <a:cs typeface="Canva Sans Bold Italics"/>
                          <a:sym typeface="Canva Sans Bold Italics"/>
                        </a:rPr>
                        <a:t>Mean Absolute Error</a:t>
                      </a:r>
                      <a:r>
                        <a:rPr lang="en-US" sz="1899" b="1">
                          <a:solidFill>
                            <a:srgbClr val="000000"/>
                          </a:solidFill>
                          <a:latin typeface="Canva Sans Bold"/>
                          <a:ea typeface="Canva Sans Bold"/>
                          <a:cs typeface="Canva Sans Bold"/>
                          <a:sym typeface="Canva Sans Bold"/>
                        </a:rPr>
                        <a:t> (MAE)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40,360.83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78933">
                <a:tc>
                  <a:txBody>
                    <a:bodyPr/>
                    <a:lstStyle/>
                    <a:p>
                      <a:pPr algn="ctr">
                        <a:lnSpc>
                          <a:spcPts val="2659"/>
                        </a:lnSpc>
                        <a:defRPr/>
                      </a:pPr>
                      <a:r>
                        <a:rPr lang="en-US" sz="1899" b="1" i="1">
                          <a:solidFill>
                            <a:srgbClr val="000000"/>
                          </a:solidFill>
                          <a:latin typeface="Canva Sans Bold Italics"/>
                          <a:ea typeface="Canva Sans Bold Italics"/>
                          <a:cs typeface="Canva Sans Bold Italics"/>
                          <a:sym typeface="Canva Sans Bold Italics"/>
                        </a:rPr>
                        <a:t>Mean Absolute Percentage Error</a:t>
                      </a:r>
                      <a:r>
                        <a:rPr lang="en-US" sz="1899" b="1">
                          <a:solidFill>
                            <a:srgbClr val="000000"/>
                          </a:solidFill>
                          <a:latin typeface="Canva Sans Bold"/>
                          <a:ea typeface="Canva Sans Bold"/>
                          <a:cs typeface="Canva Sans Bold"/>
                          <a:sym typeface="Canva Sans Bold"/>
                        </a:rPr>
                        <a:t> (MAPE)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ea typeface="Canva Sans"/>
                          <a:cs typeface="Canva Sans"/>
                          <a:sym typeface="Canva Sans"/>
                        </a:rPr>
                        <a:t>17.38%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589027">
            <a:off x="-2473845" y="8204909"/>
            <a:ext cx="4947690" cy="3086100"/>
            <a:chOff x="0" y="0"/>
            <a:chExt cx="1303095" cy="812800"/>
          </a:xfrm>
        </p:grpSpPr>
        <p:sp>
          <p:nvSpPr>
            <p:cNvPr id="3" name="Freeform 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4" name="TextBox 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35906" y="9154707"/>
            <a:ext cx="14144497" cy="1186504"/>
            <a:chOff x="0" y="0"/>
            <a:chExt cx="1527407" cy="128126"/>
          </a:xfrm>
        </p:grpSpPr>
        <p:sp>
          <p:nvSpPr>
            <p:cNvPr id="6" name="Freeform 6"/>
            <p:cNvSpPr/>
            <p:nvPr/>
          </p:nvSpPr>
          <p:spPr>
            <a:xfrm>
              <a:off x="0" y="0"/>
              <a:ext cx="1527407" cy="128126"/>
            </a:xfrm>
            <a:custGeom>
              <a:avLst/>
              <a:gdLst/>
              <a:ahLst/>
              <a:cxnLst/>
              <a:rect l="l" t="t" r="r" b="b"/>
              <a:pathLst>
                <a:path w="1527407" h="128126">
                  <a:moveTo>
                    <a:pt x="1324207" y="0"/>
                  </a:moveTo>
                  <a:lnTo>
                    <a:pt x="0" y="0"/>
                  </a:lnTo>
                  <a:lnTo>
                    <a:pt x="203200" y="128126"/>
                  </a:lnTo>
                  <a:lnTo>
                    <a:pt x="1527407" y="128126"/>
                  </a:lnTo>
                  <a:lnTo>
                    <a:pt x="1324207" y="0"/>
                  </a:lnTo>
                  <a:close/>
                </a:path>
              </a:pathLst>
            </a:custGeom>
            <a:solidFill>
              <a:srgbClr val="BFA046"/>
            </a:solidFill>
          </p:spPr>
        </p:sp>
        <p:sp>
          <p:nvSpPr>
            <p:cNvPr id="7" name="TextBox 7"/>
            <p:cNvSpPr txBox="1"/>
            <p:nvPr/>
          </p:nvSpPr>
          <p:spPr>
            <a:xfrm>
              <a:off x="101600" y="-38100"/>
              <a:ext cx="1324207" cy="16622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649855" y="9575641"/>
            <a:ext cx="14144497" cy="1340390"/>
            <a:chOff x="0" y="0"/>
            <a:chExt cx="1527407" cy="144743"/>
          </a:xfrm>
        </p:grpSpPr>
        <p:sp>
          <p:nvSpPr>
            <p:cNvPr id="9" name="Freeform 9"/>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0" name="TextBox 10"/>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589027">
            <a:off x="15814155" y="-868118"/>
            <a:ext cx="4947690" cy="3086100"/>
            <a:chOff x="0" y="0"/>
            <a:chExt cx="1303095" cy="812800"/>
          </a:xfrm>
        </p:grpSpPr>
        <p:sp>
          <p:nvSpPr>
            <p:cNvPr id="12" name="Freeform 12"/>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3" name="TextBox 13"/>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818405" y="-292640"/>
            <a:ext cx="14144497" cy="1340390"/>
            <a:chOff x="0" y="0"/>
            <a:chExt cx="1527407" cy="144743"/>
          </a:xfrm>
        </p:grpSpPr>
        <p:sp>
          <p:nvSpPr>
            <p:cNvPr id="15" name="Freeform 15"/>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6" name="TextBox 16"/>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044319" y="-670195"/>
            <a:ext cx="14144497" cy="1340390"/>
            <a:chOff x="0" y="0"/>
            <a:chExt cx="1527407" cy="144743"/>
          </a:xfrm>
        </p:grpSpPr>
        <p:sp>
          <p:nvSpPr>
            <p:cNvPr id="18" name="Freeform 18"/>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9" name="TextBox 19"/>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830010" y="3803110"/>
            <a:ext cx="25234333" cy="2822564"/>
            <a:chOff x="0" y="0"/>
            <a:chExt cx="2724954" cy="304797"/>
          </a:xfrm>
        </p:grpSpPr>
        <p:sp>
          <p:nvSpPr>
            <p:cNvPr id="21" name="Freeform 21"/>
            <p:cNvSpPr/>
            <p:nvPr/>
          </p:nvSpPr>
          <p:spPr>
            <a:xfrm>
              <a:off x="0" y="0"/>
              <a:ext cx="2724954" cy="304797"/>
            </a:xfrm>
            <a:custGeom>
              <a:avLst/>
              <a:gdLst/>
              <a:ahLst/>
              <a:cxnLst/>
              <a:rect l="l" t="t" r="r" b="b"/>
              <a:pathLst>
                <a:path w="2724954" h="304797">
                  <a:moveTo>
                    <a:pt x="2521754" y="0"/>
                  </a:moveTo>
                  <a:lnTo>
                    <a:pt x="0" y="0"/>
                  </a:lnTo>
                  <a:lnTo>
                    <a:pt x="203200" y="304797"/>
                  </a:lnTo>
                  <a:lnTo>
                    <a:pt x="2724954" y="304797"/>
                  </a:lnTo>
                  <a:lnTo>
                    <a:pt x="2521754" y="0"/>
                  </a:lnTo>
                  <a:close/>
                </a:path>
              </a:pathLst>
            </a:custGeom>
            <a:solidFill>
              <a:srgbClr val="BFA046"/>
            </a:solidFill>
          </p:spPr>
        </p:sp>
        <p:sp>
          <p:nvSpPr>
            <p:cNvPr id="22" name="TextBox 22"/>
            <p:cNvSpPr txBox="1"/>
            <p:nvPr/>
          </p:nvSpPr>
          <p:spPr>
            <a:xfrm>
              <a:off x="101600" y="-38100"/>
              <a:ext cx="2521754" cy="34289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838319" y="2261456"/>
            <a:ext cx="4823132" cy="5764088"/>
            <a:chOff x="0" y="0"/>
            <a:chExt cx="747229" cy="893008"/>
          </a:xfrm>
        </p:grpSpPr>
        <p:sp>
          <p:nvSpPr>
            <p:cNvPr id="24" name="Freeform 24"/>
            <p:cNvSpPr/>
            <p:nvPr/>
          </p:nvSpPr>
          <p:spPr>
            <a:xfrm>
              <a:off x="0" y="0"/>
              <a:ext cx="747229" cy="893008"/>
            </a:xfrm>
            <a:custGeom>
              <a:avLst/>
              <a:gdLst/>
              <a:ahLst/>
              <a:cxnLst/>
              <a:rect l="l" t="t" r="r" b="b"/>
              <a:pathLst>
                <a:path w="747229" h="893008">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2"/>
              <a:stretch>
                <a:fillRect l="-39687" r="-39687"/>
              </a:stretch>
            </a:blipFill>
          </p:spPr>
        </p:sp>
      </p:grpSp>
      <p:sp>
        <p:nvSpPr>
          <p:cNvPr id="25" name="TextBox 25"/>
          <p:cNvSpPr txBox="1"/>
          <p:nvPr/>
        </p:nvSpPr>
        <p:spPr>
          <a:xfrm>
            <a:off x="1213972" y="4672791"/>
            <a:ext cx="11066939" cy="1162686"/>
          </a:xfrm>
          <a:prstGeom prst="rect">
            <a:avLst/>
          </a:prstGeom>
        </p:spPr>
        <p:txBody>
          <a:bodyPr lIns="0" tIns="0" rIns="0" bIns="0" rtlCol="0" anchor="t">
            <a:spAutoFit/>
          </a:bodyPr>
          <a:lstStyle/>
          <a:p>
            <a:pPr algn="ctr">
              <a:lnSpc>
                <a:spcPts val="8319"/>
              </a:lnSpc>
            </a:pPr>
            <a:r>
              <a:rPr lang="en-US" sz="6499" b="1">
                <a:solidFill>
                  <a:srgbClr val="F6FCFB"/>
                </a:solidFill>
                <a:latin typeface="Times New Roman Bold"/>
                <a:ea typeface="Times New Roman Bold"/>
                <a:cs typeface="Times New Roman Bold"/>
                <a:sym typeface="Times New Roman Bold"/>
              </a:rPr>
              <a:t>KESIMPULAN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589027">
            <a:off x="15814155" y="-868118"/>
            <a:ext cx="4947690" cy="3086100"/>
            <a:chOff x="0" y="0"/>
            <a:chExt cx="1303095" cy="812800"/>
          </a:xfrm>
        </p:grpSpPr>
        <p:sp>
          <p:nvSpPr>
            <p:cNvPr id="3" name="Freeform 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4" name="TextBox 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818405" y="-292640"/>
            <a:ext cx="14144497" cy="1340390"/>
            <a:chOff x="0" y="0"/>
            <a:chExt cx="1527407" cy="144743"/>
          </a:xfrm>
        </p:grpSpPr>
        <p:sp>
          <p:nvSpPr>
            <p:cNvPr id="6" name="Freeform 6"/>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7" name="TextBox 7"/>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044319" y="-670195"/>
            <a:ext cx="14144497" cy="1340390"/>
            <a:chOff x="0" y="0"/>
            <a:chExt cx="1527407" cy="144743"/>
          </a:xfrm>
        </p:grpSpPr>
        <p:sp>
          <p:nvSpPr>
            <p:cNvPr id="9" name="Freeform 9"/>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0" name="TextBox 10"/>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8683156" y="2702714"/>
            <a:ext cx="781916" cy="0"/>
          </a:xfrm>
          <a:prstGeom prst="line">
            <a:avLst/>
          </a:prstGeom>
          <a:ln w="38100" cap="flat">
            <a:solidFill>
              <a:srgbClr val="0CA3B3"/>
            </a:solidFill>
            <a:prstDash val="solid"/>
            <a:headEnd type="none" w="sm" len="sm"/>
            <a:tailEnd type="none" w="sm" len="sm"/>
          </a:ln>
        </p:spPr>
      </p:sp>
      <p:sp>
        <p:nvSpPr>
          <p:cNvPr id="12" name="TextBox 12"/>
          <p:cNvSpPr txBox="1"/>
          <p:nvPr/>
        </p:nvSpPr>
        <p:spPr>
          <a:xfrm>
            <a:off x="708117" y="1747039"/>
            <a:ext cx="16731993" cy="889000"/>
          </a:xfrm>
          <a:prstGeom prst="rect">
            <a:avLst/>
          </a:prstGeom>
        </p:spPr>
        <p:txBody>
          <a:bodyPr lIns="0" tIns="0" rIns="0" bIns="0" rtlCol="0" anchor="t">
            <a:spAutoFit/>
          </a:bodyPr>
          <a:lstStyle/>
          <a:p>
            <a:pPr algn="ctr">
              <a:lnSpc>
                <a:spcPts val="6049"/>
              </a:lnSpc>
            </a:pPr>
            <a:r>
              <a:rPr lang="en-US" sz="5499" b="1">
                <a:solidFill>
                  <a:srgbClr val="062C3D"/>
                </a:solidFill>
                <a:latin typeface="Times New Roman Bold"/>
                <a:ea typeface="Times New Roman Bold"/>
                <a:cs typeface="Times New Roman Bold"/>
                <a:sym typeface="Times New Roman Bold"/>
              </a:rPr>
              <a:t>KESIMPULAN</a:t>
            </a:r>
          </a:p>
        </p:txBody>
      </p:sp>
      <p:sp>
        <p:nvSpPr>
          <p:cNvPr id="13" name="TextBox 13"/>
          <p:cNvSpPr txBox="1"/>
          <p:nvPr/>
        </p:nvSpPr>
        <p:spPr>
          <a:xfrm>
            <a:off x="386035" y="9907183"/>
            <a:ext cx="528407" cy="476275"/>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04</a:t>
            </a:r>
          </a:p>
        </p:txBody>
      </p:sp>
      <p:grpSp>
        <p:nvGrpSpPr>
          <p:cNvPr id="14" name="Group 14"/>
          <p:cNvGrpSpPr/>
          <p:nvPr/>
        </p:nvGrpSpPr>
        <p:grpSpPr>
          <a:xfrm>
            <a:off x="-6635906" y="9420225"/>
            <a:ext cx="14144497" cy="1186504"/>
            <a:chOff x="0" y="0"/>
            <a:chExt cx="1527407" cy="128126"/>
          </a:xfrm>
        </p:grpSpPr>
        <p:sp>
          <p:nvSpPr>
            <p:cNvPr id="15" name="Freeform 15"/>
            <p:cNvSpPr/>
            <p:nvPr/>
          </p:nvSpPr>
          <p:spPr>
            <a:xfrm>
              <a:off x="0" y="0"/>
              <a:ext cx="1527407" cy="128126"/>
            </a:xfrm>
            <a:custGeom>
              <a:avLst/>
              <a:gdLst/>
              <a:ahLst/>
              <a:cxnLst/>
              <a:rect l="l" t="t" r="r" b="b"/>
              <a:pathLst>
                <a:path w="1527407" h="128126">
                  <a:moveTo>
                    <a:pt x="1324207" y="0"/>
                  </a:moveTo>
                  <a:lnTo>
                    <a:pt x="0" y="0"/>
                  </a:lnTo>
                  <a:lnTo>
                    <a:pt x="203200" y="128126"/>
                  </a:lnTo>
                  <a:lnTo>
                    <a:pt x="1527407" y="128126"/>
                  </a:lnTo>
                  <a:lnTo>
                    <a:pt x="1324207" y="0"/>
                  </a:lnTo>
                  <a:close/>
                </a:path>
              </a:pathLst>
            </a:custGeom>
            <a:solidFill>
              <a:srgbClr val="BFA046"/>
            </a:solidFill>
          </p:spPr>
        </p:sp>
        <p:sp>
          <p:nvSpPr>
            <p:cNvPr id="16" name="TextBox 16"/>
            <p:cNvSpPr txBox="1"/>
            <p:nvPr/>
          </p:nvSpPr>
          <p:spPr>
            <a:xfrm>
              <a:off x="101600" y="-38100"/>
              <a:ext cx="1324207" cy="16622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649855" y="9841159"/>
            <a:ext cx="14144497" cy="1340390"/>
            <a:chOff x="0" y="0"/>
            <a:chExt cx="1527407" cy="144743"/>
          </a:xfrm>
        </p:grpSpPr>
        <p:sp>
          <p:nvSpPr>
            <p:cNvPr id="18" name="Freeform 18"/>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9" name="TextBox 19"/>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830010" y="2946592"/>
            <a:ext cx="25234333" cy="1015784"/>
            <a:chOff x="0" y="0"/>
            <a:chExt cx="2724954" cy="109690"/>
          </a:xfrm>
        </p:grpSpPr>
        <p:sp>
          <p:nvSpPr>
            <p:cNvPr id="21" name="Freeform 21"/>
            <p:cNvSpPr/>
            <p:nvPr/>
          </p:nvSpPr>
          <p:spPr>
            <a:xfrm>
              <a:off x="0" y="0"/>
              <a:ext cx="2724954" cy="109690"/>
            </a:xfrm>
            <a:custGeom>
              <a:avLst/>
              <a:gdLst/>
              <a:ahLst/>
              <a:cxnLst/>
              <a:rect l="l" t="t" r="r" b="b"/>
              <a:pathLst>
                <a:path w="2724954" h="109690">
                  <a:moveTo>
                    <a:pt x="2521754" y="0"/>
                  </a:moveTo>
                  <a:lnTo>
                    <a:pt x="0" y="0"/>
                  </a:lnTo>
                  <a:lnTo>
                    <a:pt x="203200" y="109690"/>
                  </a:lnTo>
                  <a:lnTo>
                    <a:pt x="2724954" y="109690"/>
                  </a:lnTo>
                  <a:lnTo>
                    <a:pt x="2521754" y="0"/>
                  </a:lnTo>
                  <a:close/>
                </a:path>
              </a:pathLst>
            </a:custGeom>
            <a:solidFill>
              <a:srgbClr val="BFA046"/>
            </a:solidFill>
          </p:spPr>
        </p:sp>
        <p:sp>
          <p:nvSpPr>
            <p:cNvPr id="22" name="TextBox 22"/>
            <p:cNvSpPr txBox="1"/>
            <p:nvPr/>
          </p:nvSpPr>
          <p:spPr>
            <a:xfrm>
              <a:off x="101600" y="-38100"/>
              <a:ext cx="2521754" cy="14779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002C4F"/>
                </a:solidFill>
                <a:latin typeface="Times New Roman Italics"/>
                <a:ea typeface="Times New Roman Italics"/>
                <a:cs typeface="Times New Roman Italics"/>
                <a:sym typeface="Times New Roman Italics"/>
              </a:rPr>
              <a:t>23</a:t>
            </a:r>
          </a:p>
        </p:txBody>
      </p:sp>
      <p:sp>
        <p:nvSpPr>
          <p:cNvPr id="24" name="TextBox 24"/>
          <p:cNvSpPr txBox="1"/>
          <p:nvPr/>
        </p:nvSpPr>
        <p:spPr>
          <a:xfrm>
            <a:off x="749064" y="3207669"/>
            <a:ext cx="16510236" cy="539750"/>
          </a:xfrm>
          <a:prstGeom prst="rect">
            <a:avLst/>
          </a:prstGeom>
        </p:spPr>
        <p:txBody>
          <a:bodyPr lIns="0" tIns="0" rIns="0" bIns="0" rtlCol="0" anchor="t">
            <a:spAutoFit/>
          </a:bodyPr>
          <a:lstStyle/>
          <a:p>
            <a:pPr algn="just">
              <a:lnSpc>
                <a:spcPts val="4149"/>
              </a:lnSpc>
            </a:pPr>
            <a:r>
              <a:rPr lang="en-US" sz="2499">
                <a:solidFill>
                  <a:srgbClr val="FFFFFF"/>
                </a:solidFill>
                <a:latin typeface="Times New Roman"/>
                <a:ea typeface="Times New Roman"/>
                <a:cs typeface="Times New Roman"/>
                <a:sym typeface="Times New Roman"/>
              </a:rPr>
              <a:t>Berdasarkan analisis dan pembahasan yang telah dilakukan dapat disimpulkan sebagai berikut.</a:t>
            </a:r>
          </a:p>
        </p:txBody>
      </p:sp>
      <p:sp>
        <p:nvSpPr>
          <p:cNvPr id="25" name="TextBox 25"/>
          <p:cNvSpPr txBox="1"/>
          <p:nvPr/>
        </p:nvSpPr>
        <p:spPr>
          <a:xfrm>
            <a:off x="1825170" y="4028472"/>
            <a:ext cx="15434130" cy="1464946"/>
          </a:xfrm>
          <a:prstGeom prst="rect">
            <a:avLst/>
          </a:prstGeom>
        </p:spPr>
        <p:txBody>
          <a:bodyPr lIns="0" tIns="0" rIns="0" bIns="0" rtlCol="0" anchor="t">
            <a:spAutoFit/>
          </a:bodyPr>
          <a:lstStyle/>
          <a:p>
            <a:pPr algn="just">
              <a:lnSpc>
                <a:spcPts val="3779"/>
              </a:lnSpc>
            </a:pPr>
            <a:r>
              <a:rPr lang="en-US" sz="2699">
                <a:solidFill>
                  <a:srgbClr val="000000"/>
                </a:solidFill>
                <a:latin typeface="Times New Roman"/>
                <a:ea typeface="Times New Roman"/>
                <a:cs typeface="Times New Roman"/>
                <a:sym typeface="Times New Roman"/>
              </a:rPr>
              <a:t>Produksi gula di Indonesia menunjukkan </a:t>
            </a:r>
            <a:r>
              <a:rPr lang="en-US" sz="2699" b="1">
                <a:solidFill>
                  <a:srgbClr val="D9251C"/>
                </a:solidFill>
                <a:latin typeface="Times New Roman Bold"/>
                <a:ea typeface="Times New Roman Bold"/>
                <a:cs typeface="Times New Roman Bold"/>
                <a:sym typeface="Times New Roman Bold"/>
              </a:rPr>
              <a:t>tren peningkatan</a:t>
            </a:r>
            <a:r>
              <a:rPr lang="en-US" sz="2699">
                <a:solidFill>
                  <a:srgbClr val="000000"/>
                </a:solidFill>
                <a:latin typeface="Times New Roman"/>
                <a:ea typeface="Times New Roman"/>
                <a:cs typeface="Times New Roman"/>
                <a:sym typeface="Times New Roman"/>
              </a:rPr>
              <a:t> pada tahun 2022, dengan puncak produksi pada</a:t>
            </a:r>
            <a:r>
              <a:rPr lang="en-US" sz="2699" b="1">
                <a:solidFill>
                  <a:srgbClr val="000000"/>
                </a:solidFill>
                <a:latin typeface="Times New Roman Bold"/>
                <a:ea typeface="Times New Roman Bold"/>
                <a:cs typeface="Times New Roman Bold"/>
                <a:sym typeface="Times New Roman Bold"/>
              </a:rPr>
              <a:t> </a:t>
            </a:r>
            <a:r>
              <a:rPr lang="en-US" sz="2699" b="1">
                <a:solidFill>
                  <a:srgbClr val="D9251C"/>
                </a:solidFill>
                <a:latin typeface="Times New Roman Bold"/>
                <a:ea typeface="Times New Roman Bold"/>
                <a:cs typeface="Times New Roman Bold"/>
                <a:sym typeface="Times New Roman Bold"/>
              </a:rPr>
              <a:t>bulan</a:t>
            </a:r>
            <a:r>
              <a:rPr lang="en-US" sz="2699" b="1">
                <a:solidFill>
                  <a:srgbClr val="000000"/>
                </a:solidFill>
                <a:latin typeface="Times New Roman Bold"/>
                <a:ea typeface="Times New Roman Bold"/>
                <a:cs typeface="Times New Roman Bold"/>
                <a:sym typeface="Times New Roman Bold"/>
              </a:rPr>
              <a:t> </a:t>
            </a:r>
            <a:r>
              <a:rPr lang="en-US" sz="2699" b="1">
                <a:solidFill>
                  <a:srgbClr val="D9251C"/>
                </a:solidFill>
                <a:latin typeface="Times New Roman Bold"/>
                <a:ea typeface="Times New Roman Bold"/>
                <a:cs typeface="Times New Roman Bold"/>
                <a:sym typeface="Times New Roman Bold"/>
              </a:rPr>
              <a:t>Mei dan Juni</a:t>
            </a:r>
            <a:r>
              <a:rPr lang="en-US" sz="2699">
                <a:solidFill>
                  <a:srgbClr val="000000"/>
                </a:solidFill>
                <a:latin typeface="Times New Roman"/>
                <a:ea typeface="Times New Roman"/>
                <a:cs typeface="Times New Roman"/>
                <a:sym typeface="Times New Roman"/>
              </a:rPr>
              <a:t>, namun terdapat </a:t>
            </a:r>
            <a:r>
              <a:rPr lang="en-US" sz="2699" b="1">
                <a:solidFill>
                  <a:srgbClr val="D9251C"/>
                </a:solidFill>
                <a:latin typeface="Times New Roman Bold"/>
                <a:ea typeface="Times New Roman Bold"/>
                <a:cs typeface="Times New Roman Bold"/>
                <a:sym typeface="Times New Roman Bold"/>
              </a:rPr>
              <a:t>ketidakstabilan</a:t>
            </a:r>
            <a:r>
              <a:rPr lang="en-US" sz="2699" b="1">
                <a:solidFill>
                  <a:srgbClr val="000000"/>
                </a:solidFill>
                <a:latin typeface="Times New Roman Bold"/>
                <a:ea typeface="Times New Roman Bold"/>
                <a:cs typeface="Times New Roman Bold"/>
                <a:sym typeface="Times New Roman Bold"/>
              </a:rPr>
              <a:t> </a:t>
            </a:r>
            <a:r>
              <a:rPr lang="en-US" sz="2699">
                <a:solidFill>
                  <a:srgbClr val="000000"/>
                </a:solidFill>
                <a:latin typeface="Times New Roman"/>
                <a:ea typeface="Times New Roman"/>
                <a:cs typeface="Times New Roman"/>
                <a:sym typeface="Times New Roman"/>
              </a:rPr>
              <a:t>pada bulan-bulan tertentu seperti </a:t>
            </a:r>
            <a:r>
              <a:rPr lang="en-US" sz="2699" b="1">
                <a:solidFill>
                  <a:srgbClr val="D9251C"/>
                </a:solidFill>
                <a:latin typeface="Times New Roman Bold"/>
                <a:ea typeface="Times New Roman Bold"/>
                <a:cs typeface="Times New Roman Bold"/>
                <a:sym typeface="Times New Roman Bold"/>
              </a:rPr>
              <a:t>Januari dan</a:t>
            </a:r>
            <a:r>
              <a:rPr lang="en-US" sz="2699" b="1">
                <a:solidFill>
                  <a:srgbClr val="000000"/>
                </a:solidFill>
                <a:latin typeface="Times New Roman Bold"/>
                <a:ea typeface="Times New Roman Bold"/>
                <a:cs typeface="Times New Roman Bold"/>
                <a:sym typeface="Times New Roman Bold"/>
              </a:rPr>
              <a:t> </a:t>
            </a:r>
            <a:r>
              <a:rPr lang="en-US" sz="2699" b="1">
                <a:solidFill>
                  <a:srgbClr val="D9251C"/>
                </a:solidFill>
                <a:latin typeface="Times New Roman Bold"/>
                <a:ea typeface="Times New Roman Bold"/>
                <a:cs typeface="Times New Roman Bold"/>
                <a:sym typeface="Times New Roman Bold"/>
              </a:rPr>
              <a:t>Desember</a:t>
            </a:r>
            <a:r>
              <a:rPr lang="en-US" sz="2699">
                <a:solidFill>
                  <a:srgbClr val="000000"/>
                </a:solidFill>
                <a:latin typeface="Times New Roman"/>
                <a:ea typeface="Times New Roman"/>
                <a:cs typeface="Times New Roman"/>
                <a:sym typeface="Times New Roman"/>
              </a:rPr>
              <a:t>.</a:t>
            </a:r>
          </a:p>
        </p:txBody>
      </p:sp>
      <p:sp>
        <p:nvSpPr>
          <p:cNvPr id="26" name="TextBox 26"/>
          <p:cNvSpPr txBox="1"/>
          <p:nvPr/>
        </p:nvSpPr>
        <p:spPr>
          <a:xfrm>
            <a:off x="749064" y="4009249"/>
            <a:ext cx="988652" cy="512446"/>
          </a:xfrm>
          <a:prstGeom prst="rect">
            <a:avLst/>
          </a:prstGeom>
        </p:spPr>
        <p:txBody>
          <a:bodyPr lIns="0" tIns="0" rIns="0" bIns="0" rtlCol="0" anchor="t">
            <a:spAutoFit/>
          </a:bodyPr>
          <a:lstStyle/>
          <a:p>
            <a:pPr marL="582925" lvl="1" indent="-291463" algn="just">
              <a:lnSpc>
                <a:spcPts val="3779"/>
              </a:lnSpc>
              <a:buAutoNum type="arabicPeriod"/>
            </a:pPr>
            <a:endParaRPr/>
          </a:p>
        </p:txBody>
      </p:sp>
      <p:sp>
        <p:nvSpPr>
          <p:cNvPr id="27" name="TextBox 27"/>
          <p:cNvSpPr txBox="1"/>
          <p:nvPr/>
        </p:nvSpPr>
        <p:spPr>
          <a:xfrm>
            <a:off x="1825170" y="5626104"/>
            <a:ext cx="15434130" cy="1464946"/>
          </a:xfrm>
          <a:prstGeom prst="rect">
            <a:avLst/>
          </a:prstGeom>
        </p:spPr>
        <p:txBody>
          <a:bodyPr lIns="0" tIns="0" rIns="0" bIns="0" rtlCol="0" anchor="t">
            <a:spAutoFit/>
          </a:bodyPr>
          <a:lstStyle/>
          <a:p>
            <a:pPr algn="just">
              <a:lnSpc>
                <a:spcPts val="3779"/>
              </a:lnSpc>
            </a:pPr>
            <a:r>
              <a:rPr lang="en-US" sz="2699">
                <a:solidFill>
                  <a:srgbClr val="000000"/>
                </a:solidFill>
                <a:latin typeface="Times New Roman"/>
                <a:ea typeface="Times New Roman"/>
                <a:cs typeface="Times New Roman"/>
                <a:sym typeface="Times New Roman"/>
              </a:rPr>
              <a:t>Model </a:t>
            </a:r>
            <a:r>
              <a:rPr lang="en-US" sz="2699" b="1">
                <a:solidFill>
                  <a:srgbClr val="D9251C"/>
                </a:solidFill>
                <a:latin typeface="Times New Roman Bold"/>
                <a:ea typeface="Times New Roman Bold"/>
                <a:cs typeface="Times New Roman Bold"/>
                <a:sym typeface="Times New Roman Bold"/>
              </a:rPr>
              <a:t>SARIMA(0,1,0)(1,1,1)[12]</a:t>
            </a:r>
            <a:r>
              <a:rPr lang="en-US" sz="2699" b="1">
                <a:solidFill>
                  <a:srgbClr val="000000"/>
                </a:solidFill>
                <a:latin typeface="Times New Roman Bold"/>
                <a:ea typeface="Times New Roman Bold"/>
                <a:cs typeface="Times New Roman Bold"/>
                <a:sym typeface="Times New Roman Bold"/>
              </a:rPr>
              <a:t> </a:t>
            </a:r>
            <a:r>
              <a:rPr lang="en-US" sz="2699">
                <a:solidFill>
                  <a:srgbClr val="000000"/>
                </a:solidFill>
                <a:latin typeface="Times New Roman"/>
                <a:ea typeface="Times New Roman"/>
                <a:cs typeface="Times New Roman"/>
                <a:sym typeface="Times New Roman"/>
              </a:rPr>
              <a:t>dipilih dengan</a:t>
            </a:r>
            <a:r>
              <a:rPr lang="en-US" sz="2699" b="1">
                <a:solidFill>
                  <a:srgbClr val="000000"/>
                </a:solidFill>
                <a:latin typeface="Times New Roman Bold"/>
                <a:ea typeface="Times New Roman Bold"/>
                <a:cs typeface="Times New Roman Bold"/>
                <a:sym typeface="Times New Roman Bold"/>
              </a:rPr>
              <a:t> </a:t>
            </a:r>
            <a:r>
              <a:rPr lang="en-US" sz="2699" b="1">
                <a:solidFill>
                  <a:srgbClr val="D9251C"/>
                </a:solidFill>
                <a:latin typeface="Times New Roman Bold"/>
                <a:ea typeface="Times New Roman Bold"/>
                <a:cs typeface="Times New Roman Bold"/>
                <a:sym typeface="Times New Roman Bold"/>
              </a:rPr>
              <a:t>AIC 1626.6, MAPE </a:t>
            </a:r>
            <a:r>
              <a:rPr lang="en-US" sz="2699">
                <a:solidFill>
                  <a:srgbClr val="000000"/>
                </a:solidFill>
                <a:latin typeface="Times New Roman"/>
                <a:ea typeface="Times New Roman"/>
                <a:cs typeface="Times New Roman"/>
                <a:sym typeface="Times New Roman"/>
              </a:rPr>
              <a:t>sebesar</a:t>
            </a:r>
            <a:r>
              <a:rPr lang="en-US" sz="2699" b="1">
                <a:solidFill>
                  <a:srgbClr val="D9251C"/>
                </a:solidFill>
                <a:latin typeface="Times New Roman Bold"/>
                <a:ea typeface="Times New Roman Bold"/>
                <a:cs typeface="Times New Roman Bold"/>
                <a:sym typeface="Times New Roman Bold"/>
              </a:rPr>
              <a:t> 17.38%</a:t>
            </a:r>
            <a:r>
              <a:rPr lang="en-US" sz="2699">
                <a:solidFill>
                  <a:srgbClr val="000000"/>
                </a:solidFill>
                <a:latin typeface="Times New Roman"/>
                <a:ea typeface="Times New Roman"/>
                <a:cs typeface="Times New Roman"/>
                <a:sym typeface="Times New Roman"/>
              </a:rPr>
              <a:t> menunjukkan akurasi prediksi yang dapat diterima, meskipun nilai </a:t>
            </a:r>
            <a:r>
              <a:rPr lang="en-US" sz="2699" b="1">
                <a:solidFill>
                  <a:srgbClr val="D9251C"/>
                </a:solidFill>
                <a:latin typeface="Times New Roman Bold"/>
                <a:ea typeface="Times New Roman Bold"/>
                <a:cs typeface="Times New Roman Bold"/>
                <a:sym typeface="Times New Roman Bold"/>
              </a:rPr>
              <a:t>MAE (40,360.83) </a:t>
            </a:r>
            <a:r>
              <a:rPr lang="en-US" sz="2699">
                <a:solidFill>
                  <a:srgbClr val="000000"/>
                </a:solidFill>
                <a:latin typeface="Times New Roman"/>
                <a:ea typeface="Times New Roman"/>
                <a:cs typeface="Times New Roman"/>
                <a:sym typeface="Times New Roman"/>
              </a:rPr>
              <a:t>dan</a:t>
            </a:r>
            <a:r>
              <a:rPr lang="en-US" sz="2699" b="1">
                <a:solidFill>
                  <a:srgbClr val="D9251C"/>
                </a:solidFill>
                <a:latin typeface="Times New Roman Bold"/>
                <a:ea typeface="Times New Roman Bold"/>
                <a:cs typeface="Times New Roman Bold"/>
                <a:sym typeface="Times New Roman Bold"/>
              </a:rPr>
              <a:t> RMSE (47,704.29) </a:t>
            </a:r>
            <a:r>
              <a:rPr lang="en-US" sz="2699">
                <a:solidFill>
                  <a:srgbClr val="000000"/>
                </a:solidFill>
                <a:latin typeface="Times New Roman"/>
                <a:ea typeface="Times New Roman"/>
                <a:cs typeface="Times New Roman"/>
                <a:sym typeface="Times New Roman"/>
              </a:rPr>
              <a:t>masih tinggi.</a:t>
            </a:r>
          </a:p>
        </p:txBody>
      </p:sp>
      <p:sp>
        <p:nvSpPr>
          <p:cNvPr id="28" name="TextBox 28"/>
          <p:cNvSpPr txBox="1"/>
          <p:nvPr/>
        </p:nvSpPr>
        <p:spPr>
          <a:xfrm>
            <a:off x="1013268" y="5598019"/>
            <a:ext cx="988652" cy="512446"/>
          </a:xfrm>
          <a:prstGeom prst="rect">
            <a:avLst/>
          </a:prstGeom>
        </p:spPr>
        <p:txBody>
          <a:bodyPr lIns="0" tIns="0" rIns="0" bIns="0" rtlCol="0" anchor="t">
            <a:spAutoFit/>
          </a:bodyPr>
          <a:lstStyle/>
          <a:p>
            <a:pPr algn="just">
              <a:lnSpc>
                <a:spcPts val="3779"/>
              </a:lnSpc>
            </a:pPr>
            <a:r>
              <a:rPr lang="en-US" sz="2699">
                <a:solidFill>
                  <a:srgbClr val="000000"/>
                </a:solidFill>
                <a:latin typeface="Times New Roman"/>
                <a:ea typeface="Times New Roman"/>
                <a:cs typeface="Times New Roman"/>
                <a:sym typeface="Times New Roman"/>
              </a:rPr>
              <a:t>2. </a:t>
            </a:r>
          </a:p>
        </p:txBody>
      </p:sp>
      <p:sp>
        <p:nvSpPr>
          <p:cNvPr id="29" name="TextBox 29"/>
          <p:cNvSpPr txBox="1"/>
          <p:nvPr/>
        </p:nvSpPr>
        <p:spPr>
          <a:xfrm>
            <a:off x="1825170" y="7033899"/>
            <a:ext cx="15434130" cy="1464946"/>
          </a:xfrm>
          <a:prstGeom prst="rect">
            <a:avLst/>
          </a:prstGeom>
        </p:spPr>
        <p:txBody>
          <a:bodyPr lIns="0" tIns="0" rIns="0" bIns="0" rtlCol="0" anchor="t">
            <a:spAutoFit/>
          </a:bodyPr>
          <a:lstStyle/>
          <a:p>
            <a:pPr algn="just">
              <a:lnSpc>
                <a:spcPts val="3779"/>
              </a:lnSpc>
            </a:pPr>
            <a:r>
              <a:rPr lang="en-US" sz="2699">
                <a:solidFill>
                  <a:srgbClr val="000000"/>
                </a:solidFill>
                <a:latin typeface="Times New Roman"/>
                <a:ea typeface="Times New Roman"/>
                <a:cs typeface="Times New Roman"/>
                <a:sym typeface="Times New Roman"/>
              </a:rPr>
              <a:t>Hasil prediksi produksi gula di Indonesia untuk 8 periode menunjukkan </a:t>
            </a:r>
            <a:r>
              <a:rPr lang="en-US" sz="2699" b="1">
                <a:solidFill>
                  <a:srgbClr val="D9251C"/>
                </a:solidFill>
                <a:latin typeface="Times New Roman Bold"/>
                <a:ea typeface="Times New Roman Bold"/>
                <a:cs typeface="Times New Roman Bold"/>
                <a:sym typeface="Times New Roman Bold"/>
              </a:rPr>
              <a:t>tren peningkatan</a:t>
            </a:r>
            <a:r>
              <a:rPr lang="en-US" sz="2699">
                <a:solidFill>
                  <a:srgbClr val="000000"/>
                </a:solidFill>
                <a:latin typeface="Times New Roman"/>
                <a:ea typeface="Times New Roman"/>
                <a:cs typeface="Times New Roman"/>
                <a:sym typeface="Times New Roman"/>
              </a:rPr>
              <a:t> dengan </a:t>
            </a:r>
            <a:r>
              <a:rPr lang="en-US" sz="2699" b="1">
                <a:solidFill>
                  <a:srgbClr val="D9251C"/>
                </a:solidFill>
                <a:latin typeface="Times New Roman Bold"/>
                <a:ea typeface="Times New Roman Bold"/>
                <a:cs typeface="Times New Roman Bold"/>
                <a:sym typeface="Times New Roman Bold"/>
              </a:rPr>
              <a:t>fluktuasi</a:t>
            </a:r>
            <a:r>
              <a:rPr lang="en-US" sz="2699">
                <a:solidFill>
                  <a:srgbClr val="000000"/>
                </a:solidFill>
                <a:latin typeface="Times New Roman"/>
                <a:ea typeface="Times New Roman"/>
                <a:cs typeface="Times New Roman"/>
                <a:sym typeface="Times New Roman"/>
              </a:rPr>
              <a:t>, </a:t>
            </a:r>
            <a:r>
              <a:rPr lang="en-US" sz="2699" b="1">
                <a:solidFill>
                  <a:srgbClr val="D9251C"/>
                </a:solidFill>
                <a:latin typeface="Times New Roman Bold"/>
                <a:ea typeface="Times New Roman Bold"/>
                <a:cs typeface="Times New Roman Bold"/>
                <a:sym typeface="Times New Roman Bold"/>
              </a:rPr>
              <a:t>puncaknya</a:t>
            </a:r>
            <a:r>
              <a:rPr lang="en-US" sz="2699">
                <a:solidFill>
                  <a:srgbClr val="000000"/>
                </a:solidFill>
                <a:latin typeface="Times New Roman"/>
                <a:ea typeface="Times New Roman"/>
                <a:cs typeface="Times New Roman"/>
                <a:sym typeface="Times New Roman"/>
              </a:rPr>
              <a:t> pada </a:t>
            </a:r>
            <a:r>
              <a:rPr lang="en-US" sz="2699" b="1">
                <a:solidFill>
                  <a:srgbClr val="D9251C"/>
                </a:solidFill>
                <a:latin typeface="Times New Roman Bold"/>
                <a:ea typeface="Times New Roman Bold"/>
                <a:cs typeface="Times New Roman Bold"/>
                <a:sym typeface="Times New Roman Bold"/>
              </a:rPr>
              <a:t>Agustus 2022 </a:t>
            </a:r>
            <a:r>
              <a:rPr lang="en-US" sz="2699">
                <a:solidFill>
                  <a:srgbClr val="000000"/>
                </a:solidFill>
                <a:latin typeface="Times New Roman"/>
                <a:ea typeface="Times New Roman"/>
                <a:cs typeface="Times New Roman"/>
                <a:sym typeface="Times New Roman"/>
              </a:rPr>
              <a:t>sebesar</a:t>
            </a:r>
            <a:r>
              <a:rPr lang="en-US" sz="2699" b="1">
                <a:solidFill>
                  <a:srgbClr val="D9251C"/>
                </a:solidFill>
                <a:latin typeface="Times New Roman Bold"/>
                <a:ea typeface="Times New Roman Bold"/>
                <a:cs typeface="Times New Roman Bold"/>
                <a:sym typeface="Times New Roman Bold"/>
              </a:rPr>
              <a:t> 536,528.7 ton</a:t>
            </a:r>
            <a:r>
              <a:rPr lang="en-US" sz="2699">
                <a:solidFill>
                  <a:srgbClr val="000000"/>
                </a:solidFill>
                <a:latin typeface="Times New Roman"/>
                <a:ea typeface="Times New Roman"/>
                <a:cs typeface="Times New Roman"/>
                <a:sym typeface="Times New Roman"/>
              </a:rPr>
              <a:t> dan </a:t>
            </a:r>
            <a:r>
              <a:rPr lang="en-US" sz="2699" b="1">
                <a:solidFill>
                  <a:srgbClr val="D9251C"/>
                </a:solidFill>
                <a:latin typeface="Times New Roman Bold"/>
                <a:ea typeface="Times New Roman Bold"/>
                <a:cs typeface="Times New Roman Bold"/>
                <a:sym typeface="Times New Roman Bold"/>
              </a:rPr>
              <a:t>terendah </a:t>
            </a:r>
            <a:r>
              <a:rPr lang="en-US" sz="2699">
                <a:solidFill>
                  <a:srgbClr val="000000"/>
                </a:solidFill>
                <a:latin typeface="Times New Roman"/>
                <a:ea typeface="Times New Roman"/>
                <a:cs typeface="Times New Roman"/>
                <a:sym typeface="Times New Roman"/>
              </a:rPr>
              <a:t>pada </a:t>
            </a:r>
            <a:r>
              <a:rPr lang="en-US" sz="2699" b="1">
                <a:solidFill>
                  <a:srgbClr val="D9251C"/>
                </a:solidFill>
                <a:latin typeface="Times New Roman Bold"/>
                <a:ea typeface="Times New Roman Bold"/>
                <a:cs typeface="Times New Roman Bold"/>
                <a:sym typeface="Times New Roman Bold"/>
              </a:rPr>
              <a:t>Desember 2022 </a:t>
            </a:r>
            <a:r>
              <a:rPr lang="en-US" sz="2699">
                <a:solidFill>
                  <a:srgbClr val="000000"/>
                </a:solidFill>
                <a:latin typeface="Times New Roman"/>
                <a:ea typeface="Times New Roman"/>
                <a:cs typeface="Times New Roman"/>
                <a:sym typeface="Times New Roman"/>
              </a:rPr>
              <a:t>sebesar </a:t>
            </a:r>
            <a:r>
              <a:rPr lang="en-US" sz="2699" b="1">
                <a:solidFill>
                  <a:srgbClr val="D9251C"/>
                </a:solidFill>
                <a:latin typeface="Times New Roman Bold"/>
                <a:ea typeface="Times New Roman Bold"/>
                <a:cs typeface="Times New Roman Bold"/>
                <a:sym typeface="Times New Roman Bold"/>
              </a:rPr>
              <a:t>105,354.3 ton</a:t>
            </a:r>
            <a:r>
              <a:rPr lang="en-US" sz="2699">
                <a:solidFill>
                  <a:srgbClr val="000000"/>
                </a:solidFill>
                <a:latin typeface="Times New Roman"/>
                <a:ea typeface="Times New Roman"/>
                <a:cs typeface="Times New Roman"/>
                <a:sym typeface="Times New Roman"/>
              </a:rPr>
              <a:t>.</a:t>
            </a:r>
          </a:p>
        </p:txBody>
      </p:sp>
      <p:sp>
        <p:nvSpPr>
          <p:cNvPr id="30" name="TextBox 30"/>
          <p:cNvSpPr txBox="1"/>
          <p:nvPr/>
        </p:nvSpPr>
        <p:spPr>
          <a:xfrm>
            <a:off x="1013268" y="7033899"/>
            <a:ext cx="988652" cy="512446"/>
          </a:xfrm>
          <a:prstGeom prst="rect">
            <a:avLst/>
          </a:prstGeom>
        </p:spPr>
        <p:txBody>
          <a:bodyPr lIns="0" tIns="0" rIns="0" bIns="0" rtlCol="0" anchor="t">
            <a:spAutoFit/>
          </a:bodyPr>
          <a:lstStyle/>
          <a:p>
            <a:pPr algn="just">
              <a:lnSpc>
                <a:spcPts val="3779"/>
              </a:lnSpc>
            </a:pPr>
            <a:r>
              <a:rPr lang="en-US" sz="2699">
                <a:solidFill>
                  <a:srgbClr val="000000"/>
                </a:solidFill>
                <a:latin typeface="Times New Roman"/>
                <a:ea typeface="Times New Roman"/>
                <a:cs typeface="Times New Roman"/>
                <a:sym typeface="Times New Roman"/>
              </a:rPr>
              <a:t>3. </a:t>
            </a:r>
          </a:p>
        </p:txBody>
      </p:sp>
      <p:sp>
        <p:nvSpPr>
          <p:cNvPr id="31" name="TextBox 31"/>
          <p:cNvSpPr txBox="1"/>
          <p:nvPr/>
        </p:nvSpPr>
        <p:spPr>
          <a:xfrm>
            <a:off x="1825170" y="8383904"/>
            <a:ext cx="15434130" cy="988696"/>
          </a:xfrm>
          <a:prstGeom prst="rect">
            <a:avLst/>
          </a:prstGeom>
        </p:spPr>
        <p:txBody>
          <a:bodyPr lIns="0" tIns="0" rIns="0" bIns="0" rtlCol="0" anchor="t">
            <a:spAutoFit/>
          </a:bodyPr>
          <a:lstStyle/>
          <a:p>
            <a:pPr algn="just">
              <a:lnSpc>
                <a:spcPts val="3779"/>
              </a:lnSpc>
            </a:pPr>
            <a:r>
              <a:rPr lang="en-US" sz="2699">
                <a:solidFill>
                  <a:srgbClr val="000000"/>
                </a:solidFill>
                <a:latin typeface="Times New Roman"/>
                <a:ea typeface="Times New Roman"/>
                <a:cs typeface="Times New Roman"/>
                <a:sym typeface="Times New Roman"/>
              </a:rPr>
              <a:t>Produksi mengalami </a:t>
            </a:r>
            <a:r>
              <a:rPr lang="en-US" sz="2699" b="1">
                <a:solidFill>
                  <a:srgbClr val="D9251C"/>
                </a:solidFill>
                <a:latin typeface="Times New Roman Bold"/>
                <a:ea typeface="Times New Roman Bold"/>
                <a:cs typeface="Times New Roman Bold"/>
                <a:sym typeface="Times New Roman Bold"/>
              </a:rPr>
              <a:t>fluktuasi signifikan</a:t>
            </a:r>
            <a:r>
              <a:rPr lang="en-US" sz="2699">
                <a:solidFill>
                  <a:srgbClr val="000000"/>
                </a:solidFill>
                <a:latin typeface="Times New Roman"/>
                <a:ea typeface="Times New Roman"/>
                <a:cs typeface="Times New Roman"/>
                <a:sym typeface="Times New Roman"/>
              </a:rPr>
              <a:t> dengan tren peningkatan di awal periode diikuti penurunan bertahap.</a:t>
            </a:r>
          </a:p>
        </p:txBody>
      </p:sp>
      <p:sp>
        <p:nvSpPr>
          <p:cNvPr id="32" name="TextBox 32"/>
          <p:cNvSpPr txBox="1"/>
          <p:nvPr/>
        </p:nvSpPr>
        <p:spPr>
          <a:xfrm>
            <a:off x="1028700" y="8198491"/>
            <a:ext cx="988652" cy="512446"/>
          </a:xfrm>
          <a:prstGeom prst="rect">
            <a:avLst/>
          </a:prstGeom>
        </p:spPr>
        <p:txBody>
          <a:bodyPr lIns="0" tIns="0" rIns="0" bIns="0" rtlCol="0" anchor="t">
            <a:spAutoFit/>
          </a:bodyPr>
          <a:lstStyle/>
          <a:p>
            <a:pPr algn="just">
              <a:lnSpc>
                <a:spcPts val="3779"/>
              </a:lnSpc>
            </a:pPr>
            <a:r>
              <a:rPr lang="en-US" sz="2699">
                <a:solidFill>
                  <a:srgbClr val="000000"/>
                </a:solidFill>
                <a:latin typeface="Times New Roman"/>
                <a:ea typeface="Times New Roman"/>
                <a:cs typeface="Times New Roman"/>
                <a:sym typeface="Times New Roman"/>
              </a:rPr>
              <a:t>4.</a:t>
            </a:r>
          </a:p>
        </p:txBody>
      </p:sp>
      <p:grpSp>
        <p:nvGrpSpPr>
          <p:cNvPr id="33" name="Group 33"/>
          <p:cNvGrpSpPr/>
          <p:nvPr/>
        </p:nvGrpSpPr>
        <p:grpSpPr>
          <a:xfrm>
            <a:off x="623087" y="344919"/>
            <a:ext cx="5740148" cy="1049694"/>
            <a:chOff x="0" y="0"/>
            <a:chExt cx="1511808" cy="276463"/>
          </a:xfrm>
        </p:grpSpPr>
        <p:sp>
          <p:nvSpPr>
            <p:cNvPr id="34" name="Freeform 34"/>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35" name="TextBox 35"/>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436343" y="396452"/>
            <a:ext cx="4729302" cy="946628"/>
            <a:chOff x="0" y="0"/>
            <a:chExt cx="6305736" cy="1262171"/>
          </a:xfrm>
        </p:grpSpPr>
        <p:sp>
          <p:nvSpPr>
            <p:cNvPr id="37" name="Freeform 37"/>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38" name="Freeform 38"/>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39" name="Freeform 39"/>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589027">
            <a:off x="-2473845" y="8204909"/>
            <a:ext cx="4947690" cy="3086100"/>
            <a:chOff x="0" y="0"/>
            <a:chExt cx="1303095" cy="812800"/>
          </a:xfrm>
        </p:grpSpPr>
        <p:sp>
          <p:nvSpPr>
            <p:cNvPr id="3" name="Freeform 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4" name="TextBox 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35906" y="9154707"/>
            <a:ext cx="14144497" cy="1186504"/>
            <a:chOff x="0" y="0"/>
            <a:chExt cx="1527407" cy="128126"/>
          </a:xfrm>
        </p:grpSpPr>
        <p:sp>
          <p:nvSpPr>
            <p:cNvPr id="6" name="Freeform 6"/>
            <p:cNvSpPr/>
            <p:nvPr/>
          </p:nvSpPr>
          <p:spPr>
            <a:xfrm>
              <a:off x="0" y="0"/>
              <a:ext cx="1527407" cy="128126"/>
            </a:xfrm>
            <a:custGeom>
              <a:avLst/>
              <a:gdLst/>
              <a:ahLst/>
              <a:cxnLst/>
              <a:rect l="l" t="t" r="r" b="b"/>
              <a:pathLst>
                <a:path w="1527407" h="128126">
                  <a:moveTo>
                    <a:pt x="1324207" y="0"/>
                  </a:moveTo>
                  <a:lnTo>
                    <a:pt x="0" y="0"/>
                  </a:lnTo>
                  <a:lnTo>
                    <a:pt x="203200" y="128126"/>
                  </a:lnTo>
                  <a:lnTo>
                    <a:pt x="1527407" y="128126"/>
                  </a:lnTo>
                  <a:lnTo>
                    <a:pt x="1324207" y="0"/>
                  </a:lnTo>
                  <a:close/>
                </a:path>
              </a:pathLst>
            </a:custGeom>
            <a:solidFill>
              <a:srgbClr val="BFA046"/>
            </a:solidFill>
          </p:spPr>
        </p:sp>
        <p:sp>
          <p:nvSpPr>
            <p:cNvPr id="7" name="TextBox 7"/>
            <p:cNvSpPr txBox="1"/>
            <p:nvPr/>
          </p:nvSpPr>
          <p:spPr>
            <a:xfrm>
              <a:off x="101600" y="-38100"/>
              <a:ext cx="1324207" cy="16622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649855" y="9575641"/>
            <a:ext cx="14144497" cy="1340390"/>
            <a:chOff x="0" y="0"/>
            <a:chExt cx="1527407" cy="144743"/>
          </a:xfrm>
        </p:grpSpPr>
        <p:sp>
          <p:nvSpPr>
            <p:cNvPr id="9" name="Freeform 9"/>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0" name="TextBox 10"/>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589027">
            <a:off x="15814155" y="-868118"/>
            <a:ext cx="4947690" cy="3086100"/>
            <a:chOff x="0" y="0"/>
            <a:chExt cx="1303095" cy="812800"/>
          </a:xfrm>
        </p:grpSpPr>
        <p:sp>
          <p:nvSpPr>
            <p:cNvPr id="12" name="Freeform 12"/>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3" name="TextBox 13"/>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818405" y="-292640"/>
            <a:ext cx="14144497" cy="1340390"/>
            <a:chOff x="0" y="0"/>
            <a:chExt cx="1527407" cy="144743"/>
          </a:xfrm>
        </p:grpSpPr>
        <p:sp>
          <p:nvSpPr>
            <p:cNvPr id="15" name="Freeform 15"/>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6" name="TextBox 16"/>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044319" y="-670195"/>
            <a:ext cx="14144497" cy="1340390"/>
            <a:chOff x="0" y="0"/>
            <a:chExt cx="1527407" cy="144743"/>
          </a:xfrm>
        </p:grpSpPr>
        <p:sp>
          <p:nvSpPr>
            <p:cNvPr id="18" name="Freeform 18"/>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9" name="TextBox 19"/>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830010" y="3803110"/>
            <a:ext cx="25234333" cy="2822564"/>
            <a:chOff x="0" y="0"/>
            <a:chExt cx="2724954" cy="304797"/>
          </a:xfrm>
        </p:grpSpPr>
        <p:sp>
          <p:nvSpPr>
            <p:cNvPr id="21" name="Freeform 21"/>
            <p:cNvSpPr/>
            <p:nvPr/>
          </p:nvSpPr>
          <p:spPr>
            <a:xfrm>
              <a:off x="0" y="0"/>
              <a:ext cx="2724954" cy="304797"/>
            </a:xfrm>
            <a:custGeom>
              <a:avLst/>
              <a:gdLst/>
              <a:ahLst/>
              <a:cxnLst/>
              <a:rect l="l" t="t" r="r" b="b"/>
              <a:pathLst>
                <a:path w="2724954" h="304797">
                  <a:moveTo>
                    <a:pt x="2521754" y="0"/>
                  </a:moveTo>
                  <a:lnTo>
                    <a:pt x="0" y="0"/>
                  </a:lnTo>
                  <a:lnTo>
                    <a:pt x="203200" y="304797"/>
                  </a:lnTo>
                  <a:lnTo>
                    <a:pt x="2724954" y="304797"/>
                  </a:lnTo>
                  <a:lnTo>
                    <a:pt x="2521754" y="0"/>
                  </a:lnTo>
                  <a:close/>
                </a:path>
              </a:pathLst>
            </a:custGeom>
            <a:solidFill>
              <a:srgbClr val="144158"/>
            </a:solidFill>
          </p:spPr>
        </p:sp>
        <p:sp>
          <p:nvSpPr>
            <p:cNvPr id="22" name="TextBox 22"/>
            <p:cNvSpPr txBox="1"/>
            <p:nvPr/>
          </p:nvSpPr>
          <p:spPr>
            <a:xfrm>
              <a:off x="101600" y="-38100"/>
              <a:ext cx="2521754" cy="342897"/>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610531" y="4639865"/>
            <a:ext cx="11066939" cy="1162686"/>
          </a:xfrm>
          <a:prstGeom prst="rect">
            <a:avLst/>
          </a:prstGeom>
        </p:spPr>
        <p:txBody>
          <a:bodyPr lIns="0" tIns="0" rIns="0" bIns="0" rtlCol="0" anchor="t">
            <a:spAutoFit/>
          </a:bodyPr>
          <a:lstStyle/>
          <a:p>
            <a:pPr algn="ctr">
              <a:lnSpc>
                <a:spcPts val="8319"/>
              </a:lnSpc>
            </a:pPr>
            <a:r>
              <a:rPr lang="en-US" sz="6499" b="1">
                <a:solidFill>
                  <a:srgbClr val="F6FCFB"/>
                </a:solidFill>
                <a:latin typeface="Times New Roman Bold"/>
                <a:ea typeface="Times New Roman Bold"/>
                <a:cs typeface="Times New Roman Bold"/>
                <a:sym typeface="Times New Roman Bold"/>
              </a:rPr>
              <a:t>TERIMAKASIH</a:t>
            </a:r>
          </a:p>
        </p:txBody>
      </p:sp>
      <p:grpSp>
        <p:nvGrpSpPr>
          <p:cNvPr id="24" name="Group 24"/>
          <p:cNvGrpSpPr/>
          <p:nvPr/>
        </p:nvGrpSpPr>
        <p:grpSpPr>
          <a:xfrm>
            <a:off x="5159686" y="733213"/>
            <a:ext cx="7949579" cy="1446259"/>
            <a:chOff x="0" y="0"/>
            <a:chExt cx="2093716" cy="380908"/>
          </a:xfrm>
        </p:grpSpPr>
        <p:sp>
          <p:nvSpPr>
            <p:cNvPr id="25" name="Freeform 25"/>
            <p:cNvSpPr/>
            <p:nvPr/>
          </p:nvSpPr>
          <p:spPr>
            <a:xfrm>
              <a:off x="0" y="0"/>
              <a:ext cx="2093716" cy="380908"/>
            </a:xfrm>
            <a:custGeom>
              <a:avLst/>
              <a:gdLst/>
              <a:ahLst/>
              <a:cxnLst/>
              <a:rect l="l" t="t" r="r" b="b"/>
              <a:pathLst>
                <a:path w="2093716" h="380908">
                  <a:moveTo>
                    <a:pt x="48694" y="0"/>
                  </a:moveTo>
                  <a:lnTo>
                    <a:pt x="2045022" y="0"/>
                  </a:lnTo>
                  <a:cubicBezTo>
                    <a:pt x="2057937" y="0"/>
                    <a:pt x="2070322" y="5130"/>
                    <a:pt x="2079454" y="14262"/>
                  </a:cubicBezTo>
                  <a:cubicBezTo>
                    <a:pt x="2088586" y="23394"/>
                    <a:pt x="2093716" y="35779"/>
                    <a:pt x="2093716" y="48694"/>
                  </a:cubicBezTo>
                  <a:lnTo>
                    <a:pt x="2093716" y="332214"/>
                  </a:lnTo>
                  <a:cubicBezTo>
                    <a:pt x="2093716" y="345128"/>
                    <a:pt x="2088586" y="357514"/>
                    <a:pt x="2079454" y="366646"/>
                  </a:cubicBezTo>
                  <a:cubicBezTo>
                    <a:pt x="2070322" y="375777"/>
                    <a:pt x="2057937" y="380908"/>
                    <a:pt x="2045022" y="380908"/>
                  </a:cubicBezTo>
                  <a:lnTo>
                    <a:pt x="48694" y="380908"/>
                  </a:lnTo>
                  <a:cubicBezTo>
                    <a:pt x="21801" y="380908"/>
                    <a:pt x="0" y="359107"/>
                    <a:pt x="0" y="332214"/>
                  </a:cubicBezTo>
                  <a:lnTo>
                    <a:pt x="0" y="48694"/>
                  </a:lnTo>
                  <a:cubicBezTo>
                    <a:pt x="0" y="35779"/>
                    <a:pt x="5130" y="23394"/>
                    <a:pt x="14262" y="14262"/>
                  </a:cubicBezTo>
                  <a:cubicBezTo>
                    <a:pt x="23394" y="5130"/>
                    <a:pt x="35779" y="0"/>
                    <a:pt x="48694" y="0"/>
                  </a:cubicBezTo>
                  <a:close/>
                </a:path>
              </a:pathLst>
            </a:custGeom>
            <a:solidFill>
              <a:srgbClr val="FFFFFF">
                <a:alpha val="92941"/>
              </a:srgbClr>
            </a:solidFill>
            <a:ln w="9525" cap="rnd">
              <a:solidFill>
                <a:srgbClr val="000000">
                  <a:alpha val="92941"/>
                </a:srgbClr>
              </a:solidFill>
              <a:prstDash val="solid"/>
              <a:round/>
            </a:ln>
          </p:spPr>
        </p:sp>
        <p:sp>
          <p:nvSpPr>
            <p:cNvPr id="26" name="TextBox 26"/>
            <p:cNvSpPr txBox="1"/>
            <p:nvPr/>
          </p:nvSpPr>
          <p:spPr>
            <a:xfrm>
              <a:off x="0" y="-38100"/>
              <a:ext cx="2093716" cy="419008"/>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781069" y="792292"/>
            <a:ext cx="6635118" cy="1328101"/>
            <a:chOff x="0" y="0"/>
            <a:chExt cx="8846824" cy="1770802"/>
          </a:xfrm>
        </p:grpSpPr>
        <p:sp>
          <p:nvSpPr>
            <p:cNvPr id="28" name="Freeform 28"/>
            <p:cNvSpPr/>
            <p:nvPr/>
          </p:nvSpPr>
          <p:spPr>
            <a:xfrm>
              <a:off x="7226235" y="75106"/>
              <a:ext cx="1620589" cy="1620589"/>
            </a:xfrm>
            <a:custGeom>
              <a:avLst/>
              <a:gdLst/>
              <a:ahLst/>
              <a:cxnLst/>
              <a:rect l="l" t="t" r="r" b="b"/>
              <a:pathLst>
                <a:path w="1620589" h="1620589">
                  <a:moveTo>
                    <a:pt x="0" y="0"/>
                  </a:moveTo>
                  <a:lnTo>
                    <a:pt x="1620589" y="0"/>
                  </a:lnTo>
                  <a:lnTo>
                    <a:pt x="1620589" y="1620589"/>
                  </a:lnTo>
                  <a:lnTo>
                    <a:pt x="0" y="1620589"/>
                  </a:lnTo>
                  <a:lnTo>
                    <a:pt x="0" y="0"/>
                  </a:lnTo>
                  <a:close/>
                </a:path>
              </a:pathLst>
            </a:custGeom>
            <a:blipFill>
              <a:blip r:embed="rId2"/>
              <a:stretch>
                <a:fillRect/>
              </a:stretch>
            </a:blipFill>
          </p:spPr>
        </p:sp>
        <p:sp>
          <p:nvSpPr>
            <p:cNvPr id="29" name="Freeform 29"/>
            <p:cNvSpPr/>
            <p:nvPr/>
          </p:nvSpPr>
          <p:spPr>
            <a:xfrm>
              <a:off x="1872593" y="135136"/>
              <a:ext cx="5251851" cy="1500529"/>
            </a:xfrm>
            <a:custGeom>
              <a:avLst/>
              <a:gdLst/>
              <a:ahLst/>
              <a:cxnLst/>
              <a:rect l="l" t="t" r="r" b="b"/>
              <a:pathLst>
                <a:path w="5251851" h="1500529">
                  <a:moveTo>
                    <a:pt x="0" y="0"/>
                  </a:moveTo>
                  <a:lnTo>
                    <a:pt x="5251851" y="0"/>
                  </a:lnTo>
                  <a:lnTo>
                    <a:pt x="5251851" y="1500529"/>
                  </a:lnTo>
                  <a:lnTo>
                    <a:pt x="0" y="1500529"/>
                  </a:lnTo>
                  <a:lnTo>
                    <a:pt x="0" y="0"/>
                  </a:lnTo>
                  <a:close/>
                </a:path>
              </a:pathLst>
            </a:custGeom>
            <a:blipFill>
              <a:blip r:embed="rId3"/>
              <a:stretch>
                <a:fillRect/>
              </a:stretch>
            </a:blipFill>
          </p:spPr>
        </p:sp>
        <p:sp>
          <p:nvSpPr>
            <p:cNvPr id="30" name="Freeform 30"/>
            <p:cNvSpPr/>
            <p:nvPr/>
          </p:nvSpPr>
          <p:spPr>
            <a:xfrm>
              <a:off x="0" y="0"/>
              <a:ext cx="1770802" cy="1770802"/>
            </a:xfrm>
            <a:custGeom>
              <a:avLst/>
              <a:gdLst/>
              <a:ahLst/>
              <a:cxnLst/>
              <a:rect l="l" t="t" r="r" b="b"/>
              <a:pathLst>
                <a:path w="1770802" h="1770802">
                  <a:moveTo>
                    <a:pt x="0" y="0"/>
                  </a:moveTo>
                  <a:lnTo>
                    <a:pt x="1770802" y="0"/>
                  </a:lnTo>
                  <a:lnTo>
                    <a:pt x="1770802" y="1770802"/>
                  </a:lnTo>
                  <a:lnTo>
                    <a:pt x="0" y="1770802"/>
                  </a:lnTo>
                  <a:lnTo>
                    <a:pt x="0" y="0"/>
                  </a:lnTo>
                  <a:close/>
                </a:path>
              </a:pathLst>
            </a:custGeom>
            <a:blipFill>
              <a:blip r:embed="rId4"/>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589027">
            <a:off x="15814155" y="-868118"/>
            <a:ext cx="4947690" cy="3086100"/>
            <a:chOff x="0" y="0"/>
            <a:chExt cx="1303095" cy="812800"/>
          </a:xfrm>
        </p:grpSpPr>
        <p:sp>
          <p:nvSpPr>
            <p:cNvPr id="3" name="Freeform 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4" name="TextBox 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818405" y="-292640"/>
            <a:ext cx="14144497" cy="1340390"/>
            <a:chOff x="0" y="0"/>
            <a:chExt cx="1527407" cy="144743"/>
          </a:xfrm>
        </p:grpSpPr>
        <p:sp>
          <p:nvSpPr>
            <p:cNvPr id="6" name="Freeform 6"/>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7" name="TextBox 7"/>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044319" y="-670195"/>
            <a:ext cx="14144497" cy="1340390"/>
            <a:chOff x="0" y="0"/>
            <a:chExt cx="1527407" cy="144743"/>
          </a:xfrm>
        </p:grpSpPr>
        <p:sp>
          <p:nvSpPr>
            <p:cNvPr id="9" name="Freeform 9"/>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0" name="TextBox 10"/>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0" y="3374226"/>
            <a:ext cx="18288000" cy="3436443"/>
          </a:xfrm>
          <a:prstGeom prst="rect">
            <a:avLst/>
          </a:prstGeom>
          <a:solidFill>
            <a:srgbClr val="BFA046"/>
          </a:solidFill>
        </p:spPr>
      </p:sp>
      <p:sp>
        <p:nvSpPr>
          <p:cNvPr id="12" name="AutoShape 12"/>
          <p:cNvSpPr/>
          <p:nvPr/>
        </p:nvSpPr>
        <p:spPr>
          <a:xfrm>
            <a:off x="2890010" y="5245023"/>
            <a:ext cx="3734871" cy="3340659"/>
          </a:xfrm>
          <a:prstGeom prst="rect">
            <a:avLst/>
          </a:prstGeom>
          <a:solidFill>
            <a:srgbClr val="144158"/>
          </a:solidFill>
        </p:spPr>
      </p:sp>
      <p:sp>
        <p:nvSpPr>
          <p:cNvPr id="13" name="AutoShape 13"/>
          <p:cNvSpPr/>
          <p:nvPr/>
        </p:nvSpPr>
        <p:spPr>
          <a:xfrm>
            <a:off x="7265712" y="5245023"/>
            <a:ext cx="3734871" cy="3340659"/>
          </a:xfrm>
          <a:prstGeom prst="rect">
            <a:avLst/>
          </a:prstGeom>
          <a:solidFill>
            <a:srgbClr val="144158"/>
          </a:solidFill>
        </p:spPr>
      </p:sp>
      <p:sp>
        <p:nvSpPr>
          <p:cNvPr id="14" name="AutoShape 14"/>
          <p:cNvSpPr/>
          <p:nvPr/>
        </p:nvSpPr>
        <p:spPr>
          <a:xfrm>
            <a:off x="11644718" y="5245023"/>
            <a:ext cx="3734871" cy="3340659"/>
          </a:xfrm>
          <a:prstGeom prst="rect">
            <a:avLst/>
          </a:prstGeom>
          <a:solidFill>
            <a:srgbClr val="144158"/>
          </a:solidFill>
        </p:spPr>
      </p:sp>
      <p:grpSp>
        <p:nvGrpSpPr>
          <p:cNvPr id="15" name="Group 15"/>
          <p:cNvGrpSpPr/>
          <p:nvPr/>
        </p:nvGrpSpPr>
        <p:grpSpPr>
          <a:xfrm>
            <a:off x="11943558" y="3631542"/>
            <a:ext cx="3111635" cy="3179127"/>
            <a:chOff x="0" y="0"/>
            <a:chExt cx="819525" cy="837301"/>
          </a:xfrm>
        </p:grpSpPr>
        <p:sp>
          <p:nvSpPr>
            <p:cNvPr id="16" name="Freeform 16"/>
            <p:cNvSpPr/>
            <p:nvPr/>
          </p:nvSpPr>
          <p:spPr>
            <a:xfrm>
              <a:off x="0" y="0"/>
              <a:ext cx="819525" cy="837301"/>
            </a:xfrm>
            <a:custGeom>
              <a:avLst/>
              <a:gdLst/>
              <a:ahLst/>
              <a:cxnLst/>
              <a:rect l="l" t="t" r="r" b="b"/>
              <a:pathLst>
                <a:path w="819525" h="837301">
                  <a:moveTo>
                    <a:pt x="0" y="0"/>
                  </a:moveTo>
                  <a:lnTo>
                    <a:pt x="819525" y="0"/>
                  </a:lnTo>
                  <a:lnTo>
                    <a:pt x="819525" y="837301"/>
                  </a:lnTo>
                  <a:lnTo>
                    <a:pt x="0" y="837301"/>
                  </a:lnTo>
                  <a:close/>
                </a:path>
              </a:pathLst>
            </a:custGeom>
            <a:solidFill>
              <a:srgbClr val="FFFFFF"/>
            </a:solidFill>
          </p:spPr>
        </p:sp>
        <p:sp>
          <p:nvSpPr>
            <p:cNvPr id="17" name="TextBox 17"/>
            <p:cNvSpPr txBox="1"/>
            <p:nvPr/>
          </p:nvSpPr>
          <p:spPr>
            <a:xfrm>
              <a:off x="0" y="-38100"/>
              <a:ext cx="819525" cy="87540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192052" y="3679377"/>
            <a:ext cx="3111635" cy="3131292"/>
            <a:chOff x="0" y="0"/>
            <a:chExt cx="4148847" cy="4175056"/>
          </a:xfrm>
        </p:grpSpPr>
        <p:pic>
          <p:nvPicPr>
            <p:cNvPr id="19" name="Picture 19"/>
            <p:cNvPicPr>
              <a:picLocks noChangeAspect="1"/>
            </p:cNvPicPr>
            <p:nvPr/>
          </p:nvPicPr>
          <p:blipFill>
            <a:blip r:embed="rId2"/>
            <a:srcRect t="26463" b="16930"/>
            <a:stretch>
              <a:fillRect/>
            </a:stretch>
          </p:blipFill>
          <p:spPr>
            <a:xfrm>
              <a:off x="0" y="0"/>
              <a:ext cx="4148847" cy="4175056"/>
            </a:xfrm>
            <a:prstGeom prst="rect">
              <a:avLst/>
            </a:prstGeom>
          </p:spPr>
        </p:pic>
      </p:grpSp>
      <p:grpSp>
        <p:nvGrpSpPr>
          <p:cNvPr id="20" name="Group 20"/>
          <p:cNvGrpSpPr/>
          <p:nvPr/>
        </p:nvGrpSpPr>
        <p:grpSpPr>
          <a:xfrm>
            <a:off x="7570823" y="3679377"/>
            <a:ext cx="3111635" cy="3131292"/>
            <a:chOff x="0" y="0"/>
            <a:chExt cx="4148847" cy="4175056"/>
          </a:xfrm>
        </p:grpSpPr>
        <p:pic>
          <p:nvPicPr>
            <p:cNvPr id="21" name="Picture 21"/>
            <p:cNvPicPr>
              <a:picLocks noChangeAspect="1"/>
            </p:cNvPicPr>
            <p:nvPr/>
          </p:nvPicPr>
          <p:blipFill>
            <a:blip r:embed="rId3"/>
            <a:srcRect l="10397" t="29343" r="23111" b="20472"/>
            <a:stretch>
              <a:fillRect/>
            </a:stretch>
          </p:blipFill>
          <p:spPr>
            <a:xfrm>
              <a:off x="0" y="0"/>
              <a:ext cx="4148847" cy="4175056"/>
            </a:xfrm>
            <a:prstGeom prst="rect">
              <a:avLst/>
            </a:prstGeom>
          </p:spPr>
        </p:pic>
      </p:grpSp>
      <p:grpSp>
        <p:nvGrpSpPr>
          <p:cNvPr id="22" name="Group 22"/>
          <p:cNvGrpSpPr/>
          <p:nvPr/>
        </p:nvGrpSpPr>
        <p:grpSpPr>
          <a:xfrm>
            <a:off x="11644718" y="3405182"/>
            <a:ext cx="3358858" cy="3405486"/>
            <a:chOff x="0" y="0"/>
            <a:chExt cx="4478477" cy="4540648"/>
          </a:xfrm>
        </p:grpSpPr>
        <p:pic>
          <p:nvPicPr>
            <p:cNvPr id="23" name="Picture 23"/>
            <p:cNvPicPr>
              <a:picLocks noChangeAspect="1"/>
            </p:cNvPicPr>
            <p:nvPr/>
          </p:nvPicPr>
          <p:blipFill>
            <a:blip r:embed="rId4"/>
            <a:srcRect l="13281" t="29770" r="14305" b="29002"/>
            <a:stretch>
              <a:fillRect/>
            </a:stretch>
          </p:blipFill>
          <p:spPr>
            <a:xfrm>
              <a:off x="0" y="0"/>
              <a:ext cx="4478477" cy="4540648"/>
            </a:xfrm>
            <a:prstGeom prst="rect">
              <a:avLst/>
            </a:prstGeom>
          </p:spPr>
        </p:pic>
      </p:grpSp>
      <p:sp>
        <p:nvSpPr>
          <p:cNvPr id="24" name="AutoShape 24"/>
          <p:cNvSpPr/>
          <p:nvPr/>
        </p:nvSpPr>
        <p:spPr>
          <a:xfrm>
            <a:off x="8683156" y="2702714"/>
            <a:ext cx="781916" cy="0"/>
          </a:xfrm>
          <a:prstGeom prst="line">
            <a:avLst/>
          </a:prstGeom>
          <a:ln w="38100" cap="flat">
            <a:solidFill>
              <a:srgbClr val="0CA3B3"/>
            </a:solidFill>
            <a:prstDash val="solid"/>
            <a:headEnd type="none" w="sm" len="sm"/>
            <a:tailEnd type="none" w="sm" len="sm"/>
          </a:ln>
        </p:spPr>
      </p:sp>
      <p:grpSp>
        <p:nvGrpSpPr>
          <p:cNvPr id="25" name="Group 25"/>
          <p:cNvGrpSpPr/>
          <p:nvPr/>
        </p:nvGrpSpPr>
        <p:grpSpPr>
          <a:xfrm rot="2589027">
            <a:off x="-2473845" y="8204909"/>
            <a:ext cx="4947690" cy="3086100"/>
            <a:chOff x="0" y="0"/>
            <a:chExt cx="1303095" cy="812800"/>
          </a:xfrm>
        </p:grpSpPr>
        <p:sp>
          <p:nvSpPr>
            <p:cNvPr id="26" name="Freeform 26"/>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27" name="TextBox 27"/>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6635906" y="9154707"/>
            <a:ext cx="14144497" cy="1186504"/>
            <a:chOff x="0" y="0"/>
            <a:chExt cx="1527407" cy="128126"/>
          </a:xfrm>
        </p:grpSpPr>
        <p:sp>
          <p:nvSpPr>
            <p:cNvPr id="29" name="Freeform 29"/>
            <p:cNvSpPr/>
            <p:nvPr/>
          </p:nvSpPr>
          <p:spPr>
            <a:xfrm>
              <a:off x="0" y="0"/>
              <a:ext cx="1527407" cy="128126"/>
            </a:xfrm>
            <a:custGeom>
              <a:avLst/>
              <a:gdLst/>
              <a:ahLst/>
              <a:cxnLst/>
              <a:rect l="l" t="t" r="r" b="b"/>
              <a:pathLst>
                <a:path w="1527407" h="128126">
                  <a:moveTo>
                    <a:pt x="1324207" y="0"/>
                  </a:moveTo>
                  <a:lnTo>
                    <a:pt x="0" y="0"/>
                  </a:lnTo>
                  <a:lnTo>
                    <a:pt x="203200" y="128126"/>
                  </a:lnTo>
                  <a:lnTo>
                    <a:pt x="1527407" y="128126"/>
                  </a:lnTo>
                  <a:lnTo>
                    <a:pt x="1324207" y="0"/>
                  </a:lnTo>
                  <a:close/>
                </a:path>
              </a:pathLst>
            </a:custGeom>
            <a:solidFill>
              <a:srgbClr val="BFA046"/>
            </a:solidFill>
          </p:spPr>
        </p:sp>
        <p:sp>
          <p:nvSpPr>
            <p:cNvPr id="30" name="TextBox 30"/>
            <p:cNvSpPr txBox="1"/>
            <p:nvPr/>
          </p:nvSpPr>
          <p:spPr>
            <a:xfrm>
              <a:off x="101600" y="-38100"/>
              <a:ext cx="1324207" cy="166226"/>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6649855" y="9575641"/>
            <a:ext cx="14144497" cy="1340390"/>
            <a:chOff x="0" y="0"/>
            <a:chExt cx="1527407" cy="144743"/>
          </a:xfrm>
        </p:grpSpPr>
        <p:sp>
          <p:nvSpPr>
            <p:cNvPr id="32" name="Freeform 32"/>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33" name="TextBox 33"/>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2946306" y="7591701"/>
            <a:ext cx="3700281" cy="569596"/>
          </a:xfrm>
          <a:prstGeom prst="rect">
            <a:avLst/>
          </a:prstGeom>
        </p:spPr>
        <p:txBody>
          <a:bodyPr lIns="0" tIns="0" rIns="0" bIns="0" rtlCol="0" anchor="t">
            <a:spAutoFit/>
          </a:bodyPr>
          <a:lstStyle/>
          <a:p>
            <a:pPr algn="ctr">
              <a:lnSpc>
                <a:spcPts val="4139"/>
              </a:lnSpc>
            </a:pPr>
            <a:r>
              <a:rPr lang="en-US" sz="2999" b="1">
                <a:solidFill>
                  <a:srgbClr val="FFFFFF"/>
                </a:solidFill>
                <a:latin typeface="Times New Roman Bold"/>
                <a:ea typeface="Times New Roman Bold"/>
                <a:cs typeface="Times New Roman Bold"/>
                <a:sym typeface="Times New Roman Bold"/>
              </a:rPr>
              <a:t>Rika Ajeng Finatih</a:t>
            </a:r>
          </a:p>
        </p:txBody>
      </p:sp>
      <p:sp>
        <p:nvSpPr>
          <p:cNvPr id="35" name="TextBox 35"/>
          <p:cNvSpPr txBox="1"/>
          <p:nvPr/>
        </p:nvSpPr>
        <p:spPr>
          <a:xfrm>
            <a:off x="7322007" y="7591701"/>
            <a:ext cx="3700281" cy="569596"/>
          </a:xfrm>
          <a:prstGeom prst="rect">
            <a:avLst/>
          </a:prstGeom>
        </p:spPr>
        <p:txBody>
          <a:bodyPr lIns="0" tIns="0" rIns="0" bIns="0" rtlCol="0" anchor="t">
            <a:spAutoFit/>
          </a:bodyPr>
          <a:lstStyle/>
          <a:p>
            <a:pPr algn="ctr">
              <a:lnSpc>
                <a:spcPts val="4139"/>
              </a:lnSpc>
            </a:pPr>
            <a:r>
              <a:rPr lang="en-US" sz="2999" b="1">
                <a:solidFill>
                  <a:srgbClr val="FFFFFF"/>
                </a:solidFill>
                <a:latin typeface="Times New Roman Bold"/>
                <a:ea typeface="Times New Roman Bold"/>
                <a:cs typeface="Times New Roman Bold"/>
                <a:sym typeface="Times New Roman Bold"/>
              </a:rPr>
              <a:t>Kirana Ratu .M.</a:t>
            </a:r>
          </a:p>
        </p:txBody>
      </p:sp>
      <p:sp>
        <p:nvSpPr>
          <p:cNvPr id="36" name="TextBox 36"/>
          <p:cNvSpPr txBox="1"/>
          <p:nvPr/>
        </p:nvSpPr>
        <p:spPr>
          <a:xfrm>
            <a:off x="11701014" y="7591701"/>
            <a:ext cx="3700281" cy="569596"/>
          </a:xfrm>
          <a:prstGeom prst="rect">
            <a:avLst/>
          </a:prstGeom>
        </p:spPr>
        <p:txBody>
          <a:bodyPr lIns="0" tIns="0" rIns="0" bIns="0" rtlCol="0" anchor="t">
            <a:spAutoFit/>
          </a:bodyPr>
          <a:lstStyle/>
          <a:p>
            <a:pPr algn="ctr">
              <a:lnSpc>
                <a:spcPts val="4139"/>
              </a:lnSpc>
            </a:pPr>
            <a:r>
              <a:rPr lang="en-US" sz="2999" b="1">
                <a:solidFill>
                  <a:srgbClr val="FFFFFF"/>
                </a:solidFill>
                <a:latin typeface="Times New Roman Bold"/>
                <a:ea typeface="Times New Roman Bold"/>
                <a:cs typeface="Times New Roman Bold"/>
                <a:sym typeface="Times New Roman Bold"/>
              </a:rPr>
              <a:t>Sasa Rahma Lia</a:t>
            </a:r>
          </a:p>
        </p:txBody>
      </p:sp>
      <p:sp>
        <p:nvSpPr>
          <p:cNvPr id="37" name="TextBox 37"/>
          <p:cNvSpPr txBox="1"/>
          <p:nvPr/>
        </p:nvSpPr>
        <p:spPr>
          <a:xfrm>
            <a:off x="3432026" y="8092788"/>
            <a:ext cx="2728840" cy="504825"/>
          </a:xfrm>
          <a:prstGeom prst="rect">
            <a:avLst/>
          </a:prstGeom>
        </p:spPr>
        <p:txBody>
          <a:bodyPr lIns="0" tIns="0" rIns="0" bIns="0" rtlCol="0" anchor="t">
            <a:spAutoFit/>
          </a:bodyPr>
          <a:lstStyle/>
          <a:p>
            <a:pPr algn="ctr">
              <a:lnSpc>
                <a:spcPts val="3750"/>
              </a:lnSpc>
            </a:pPr>
            <a:r>
              <a:rPr lang="en-US" sz="2500">
                <a:solidFill>
                  <a:srgbClr val="FFFFFF"/>
                </a:solidFill>
                <a:latin typeface="Times New Roman"/>
                <a:ea typeface="Times New Roman"/>
                <a:cs typeface="Times New Roman"/>
                <a:sym typeface="Times New Roman"/>
              </a:rPr>
              <a:t>121450036</a:t>
            </a:r>
          </a:p>
        </p:txBody>
      </p:sp>
      <p:sp>
        <p:nvSpPr>
          <p:cNvPr id="38" name="TextBox 38"/>
          <p:cNvSpPr txBox="1"/>
          <p:nvPr/>
        </p:nvSpPr>
        <p:spPr>
          <a:xfrm>
            <a:off x="7807728" y="8092788"/>
            <a:ext cx="2728840" cy="504825"/>
          </a:xfrm>
          <a:prstGeom prst="rect">
            <a:avLst/>
          </a:prstGeom>
        </p:spPr>
        <p:txBody>
          <a:bodyPr lIns="0" tIns="0" rIns="0" bIns="0" rtlCol="0" anchor="t">
            <a:spAutoFit/>
          </a:bodyPr>
          <a:lstStyle/>
          <a:p>
            <a:pPr algn="ctr">
              <a:lnSpc>
                <a:spcPts val="3750"/>
              </a:lnSpc>
            </a:pPr>
            <a:r>
              <a:rPr lang="en-US" sz="2500">
                <a:solidFill>
                  <a:srgbClr val="FFFFFF"/>
                </a:solidFill>
                <a:latin typeface="Times New Roman"/>
                <a:ea typeface="Times New Roman"/>
                <a:cs typeface="Times New Roman"/>
                <a:sym typeface="Times New Roman"/>
              </a:rPr>
              <a:t>121450082</a:t>
            </a:r>
          </a:p>
        </p:txBody>
      </p:sp>
      <p:sp>
        <p:nvSpPr>
          <p:cNvPr id="39" name="TextBox 39"/>
          <p:cNvSpPr txBox="1"/>
          <p:nvPr/>
        </p:nvSpPr>
        <p:spPr>
          <a:xfrm>
            <a:off x="12186734" y="8092788"/>
            <a:ext cx="2728840" cy="504825"/>
          </a:xfrm>
          <a:prstGeom prst="rect">
            <a:avLst/>
          </a:prstGeom>
        </p:spPr>
        <p:txBody>
          <a:bodyPr lIns="0" tIns="0" rIns="0" bIns="0" rtlCol="0" anchor="t">
            <a:spAutoFit/>
          </a:bodyPr>
          <a:lstStyle/>
          <a:p>
            <a:pPr algn="ctr">
              <a:lnSpc>
                <a:spcPts val="3750"/>
              </a:lnSpc>
            </a:pPr>
            <a:r>
              <a:rPr lang="en-US" sz="2500">
                <a:solidFill>
                  <a:srgbClr val="FFFFFF"/>
                </a:solidFill>
                <a:latin typeface="Times New Roman"/>
                <a:ea typeface="Times New Roman"/>
                <a:cs typeface="Times New Roman"/>
                <a:sym typeface="Times New Roman"/>
              </a:rPr>
              <a:t>121450119</a:t>
            </a:r>
          </a:p>
        </p:txBody>
      </p:sp>
      <p:sp>
        <p:nvSpPr>
          <p:cNvPr id="40" name="TextBox 40"/>
          <p:cNvSpPr txBox="1"/>
          <p:nvPr/>
        </p:nvSpPr>
        <p:spPr>
          <a:xfrm>
            <a:off x="708117" y="1754182"/>
            <a:ext cx="16731993" cy="889000"/>
          </a:xfrm>
          <a:prstGeom prst="rect">
            <a:avLst/>
          </a:prstGeom>
        </p:spPr>
        <p:txBody>
          <a:bodyPr lIns="0" tIns="0" rIns="0" bIns="0" rtlCol="0" anchor="t">
            <a:spAutoFit/>
          </a:bodyPr>
          <a:lstStyle/>
          <a:p>
            <a:pPr algn="ctr">
              <a:lnSpc>
                <a:spcPts val="6049"/>
              </a:lnSpc>
            </a:pPr>
            <a:r>
              <a:rPr lang="en-US" sz="5499" b="1">
                <a:solidFill>
                  <a:srgbClr val="062C3D"/>
                </a:solidFill>
                <a:latin typeface="Times New Roman Bold"/>
                <a:ea typeface="Times New Roman Bold"/>
                <a:cs typeface="Times New Roman Bold"/>
                <a:sym typeface="Times New Roman Bold"/>
              </a:rPr>
              <a:t>ANGGOTA KELOMPOK 7</a:t>
            </a:r>
          </a:p>
        </p:txBody>
      </p:sp>
      <p:sp>
        <p:nvSpPr>
          <p:cNvPr id="41" name="TextBox 41"/>
          <p:cNvSpPr txBox="1"/>
          <p:nvPr/>
        </p:nvSpPr>
        <p:spPr>
          <a:xfrm>
            <a:off x="1028700" y="1269152"/>
            <a:ext cx="16230600" cy="479449"/>
          </a:xfrm>
          <a:prstGeom prst="rect">
            <a:avLst/>
          </a:prstGeom>
        </p:spPr>
        <p:txBody>
          <a:bodyPr lIns="0" tIns="0" rIns="0" bIns="0" rtlCol="0" anchor="t">
            <a:spAutoFit/>
          </a:bodyPr>
          <a:lstStyle/>
          <a:p>
            <a:pPr algn="ctr">
              <a:lnSpc>
                <a:spcPts val="3500"/>
              </a:lnSpc>
            </a:pPr>
            <a:r>
              <a:rPr lang="en-US" sz="2500">
                <a:solidFill>
                  <a:srgbClr val="062C3D"/>
                </a:solidFill>
                <a:latin typeface="Times New Roman"/>
                <a:ea typeface="Times New Roman"/>
                <a:cs typeface="Times New Roman"/>
                <a:sym typeface="Times New Roman"/>
              </a:rPr>
              <a:t>Analisis Deret Waktu</a:t>
            </a:r>
          </a:p>
        </p:txBody>
      </p:sp>
      <p:sp>
        <p:nvSpPr>
          <p:cNvPr id="42" name="TextBox 42"/>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002C4F"/>
                </a:solidFill>
                <a:latin typeface="Times New Roman Italics"/>
                <a:ea typeface="Times New Roman Italics"/>
                <a:cs typeface="Times New Roman Italics"/>
                <a:sym typeface="Times New Roman Italics"/>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414028"/>
            <a:ext cx="7727514" cy="969888"/>
            <a:chOff x="0" y="0"/>
            <a:chExt cx="10303352" cy="1293184"/>
          </a:xfrm>
        </p:grpSpPr>
        <p:grpSp>
          <p:nvGrpSpPr>
            <p:cNvPr id="3" name="Group 3"/>
            <p:cNvGrpSpPr/>
            <p:nvPr/>
          </p:nvGrpSpPr>
          <p:grpSpPr>
            <a:xfrm>
              <a:off x="0" y="2533"/>
              <a:ext cx="10303352" cy="1290651"/>
              <a:chOff x="0" y="0"/>
              <a:chExt cx="1740333" cy="218003"/>
            </a:xfrm>
          </p:grpSpPr>
          <p:sp>
            <p:nvSpPr>
              <p:cNvPr id="4" name="Freeform 4"/>
              <p:cNvSpPr/>
              <p:nvPr/>
            </p:nvSpPr>
            <p:spPr>
              <a:xfrm>
                <a:off x="0" y="0"/>
                <a:ext cx="1740334" cy="218003"/>
              </a:xfrm>
              <a:custGeom>
                <a:avLst/>
                <a:gdLst/>
                <a:ahLst/>
                <a:cxnLst/>
                <a:rect l="l" t="t" r="r" b="b"/>
                <a:pathLst>
                  <a:path w="1740334" h="218003">
                    <a:moveTo>
                      <a:pt x="20037" y="0"/>
                    </a:moveTo>
                    <a:lnTo>
                      <a:pt x="1720296" y="0"/>
                    </a:lnTo>
                    <a:cubicBezTo>
                      <a:pt x="1731363" y="0"/>
                      <a:pt x="1740334" y="8971"/>
                      <a:pt x="1740334" y="20037"/>
                    </a:cubicBezTo>
                    <a:lnTo>
                      <a:pt x="1740334" y="197966"/>
                    </a:lnTo>
                    <a:cubicBezTo>
                      <a:pt x="1740334" y="209032"/>
                      <a:pt x="1731363" y="218003"/>
                      <a:pt x="1720296" y="218003"/>
                    </a:cubicBezTo>
                    <a:lnTo>
                      <a:pt x="20037" y="218003"/>
                    </a:lnTo>
                    <a:cubicBezTo>
                      <a:pt x="8971" y="218003"/>
                      <a:pt x="0" y="209032"/>
                      <a:pt x="0" y="197966"/>
                    </a:cubicBezTo>
                    <a:lnTo>
                      <a:pt x="0" y="20037"/>
                    </a:lnTo>
                    <a:cubicBezTo>
                      <a:pt x="0" y="8971"/>
                      <a:pt x="8971" y="0"/>
                      <a:pt x="20037" y="0"/>
                    </a:cubicBezTo>
                    <a:close/>
                  </a:path>
                </a:pathLst>
              </a:custGeom>
              <a:solidFill>
                <a:srgbClr val="144158"/>
              </a:solidFill>
            </p:spPr>
          </p:sp>
          <p:sp>
            <p:nvSpPr>
              <p:cNvPr id="5" name="TextBox 5"/>
              <p:cNvSpPr txBox="1"/>
              <p:nvPr/>
            </p:nvSpPr>
            <p:spPr>
              <a:xfrm>
                <a:off x="0" y="47625"/>
                <a:ext cx="1740333" cy="170378"/>
              </a:xfrm>
              <a:prstGeom prst="rect">
                <a:avLst/>
              </a:prstGeom>
            </p:spPr>
            <p:txBody>
              <a:bodyPr lIns="50800" tIns="50800" rIns="50800" bIns="50800" rtlCol="0" anchor="ctr"/>
              <a:lstStyle/>
              <a:p>
                <a:pPr algn="ctr">
                  <a:lnSpc>
                    <a:spcPts val="2499"/>
                  </a:lnSpc>
                </a:pPr>
                <a:endParaRPr/>
              </a:p>
            </p:txBody>
          </p:sp>
        </p:grpSp>
        <p:grpSp>
          <p:nvGrpSpPr>
            <p:cNvPr id="6" name="Group 6"/>
            <p:cNvGrpSpPr/>
            <p:nvPr/>
          </p:nvGrpSpPr>
          <p:grpSpPr>
            <a:xfrm>
              <a:off x="0" y="0"/>
              <a:ext cx="1269011" cy="1290651"/>
              <a:chOff x="0" y="0"/>
              <a:chExt cx="214348" cy="218003"/>
            </a:xfrm>
          </p:grpSpPr>
          <p:sp>
            <p:nvSpPr>
              <p:cNvPr id="7" name="Freeform 7"/>
              <p:cNvSpPr/>
              <p:nvPr/>
            </p:nvSpPr>
            <p:spPr>
              <a:xfrm>
                <a:off x="0" y="0"/>
                <a:ext cx="214348" cy="218003"/>
              </a:xfrm>
              <a:custGeom>
                <a:avLst/>
                <a:gdLst/>
                <a:ahLst/>
                <a:cxnLst/>
                <a:rect l="l" t="t" r="r" b="b"/>
                <a:pathLst>
                  <a:path w="214348" h="218003">
                    <a:moveTo>
                      <a:pt x="107174" y="0"/>
                    </a:moveTo>
                    <a:lnTo>
                      <a:pt x="107174" y="0"/>
                    </a:lnTo>
                    <a:cubicBezTo>
                      <a:pt x="135598" y="0"/>
                      <a:pt x="162858" y="11292"/>
                      <a:pt x="182957" y="31391"/>
                    </a:cubicBezTo>
                    <a:cubicBezTo>
                      <a:pt x="203056" y="51490"/>
                      <a:pt x="214348" y="78750"/>
                      <a:pt x="214348" y="107174"/>
                    </a:cubicBezTo>
                    <a:lnTo>
                      <a:pt x="214348" y="110829"/>
                    </a:lnTo>
                    <a:cubicBezTo>
                      <a:pt x="214348" y="170020"/>
                      <a:pt x="166365" y="218003"/>
                      <a:pt x="107174" y="218003"/>
                    </a:cubicBezTo>
                    <a:lnTo>
                      <a:pt x="107174" y="218003"/>
                    </a:lnTo>
                    <a:cubicBezTo>
                      <a:pt x="78750" y="218003"/>
                      <a:pt x="51490" y="206712"/>
                      <a:pt x="31391" y="186613"/>
                    </a:cubicBezTo>
                    <a:cubicBezTo>
                      <a:pt x="11292" y="166514"/>
                      <a:pt x="0" y="139253"/>
                      <a:pt x="0" y="110829"/>
                    </a:cubicBezTo>
                    <a:lnTo>
                      <a:pt x="0" y="107174"/>
                    </a:lnTo>
                    <a:cubicBezTo>
                      <a:pt x="0" y="47983"/>
                      <a:pt x="47983" y="0"/>
                      <a:pt x="107174" y="0"/>
                    </a:cubicBezTo>
                    <a:close/>
                  </a:path>
                </a:pathLst>
              </a:custGeom>
              <a:solidFill>
                <a:srgbClr val="BFA046"/>
              </a:solidFill>
            </p:spPr>
          </p:sp>
          <p:sp>
            <p:nvSpPr>
              <p:cNvPr id="8" name="TextBox 8"/>
              <p:cNvSpPr txBox="1"/>
              <p:nvPr/>
            </p:nvSpPr>
            <p:spPr>
              <a:xfrm>
                <a:off x="0" y="47625"/>
                <a:ext cx="214348" cy="170378"/>
              </a:xfrm>
              <a:prstGeom prst="rect">
                <a:avLst/>
              </a:prstGeom>
            </p:spPr>
            <p:txBody>
              <a:bodyPr lIns="50800" tIns="50800" rIns="50800" bIns="50800" rtlCol="0" anchor="ctr"/>
              <a:lstStyle/>
              <a:p>
                <a:pPr algn="ctr">
                  <a:lnSpc>
                    <a:spcPts val="2499"/>
                  </a:lnSpc>
                </a:pPr>
                <a:endParaRPr/>
              </a:p>
            </p:txBody>
          </p:sp>
        </p:grpSp>
        <p:sp>
          <p:nvSpPr>
            <p:cNvPr id="9" name="TextBox 9"/>
            <p:cNvSpPr txBox="1"/>
            <p:nvPr/>
          </p:nvSpPr>
          <p:spPr>
            <a:xfrm>
              <a:off x="1883876" y="296354"/>
              <a:ext cx="3482782" cy="676209"/>
            </a:xfrm>
            <a:prstGeom prst="rect">
              <a:avLst/>
            </a:prstGeom>
          </p:spPr>
          <p:txBody>
            <a:bodyPr lIns="0" tIns="0" rIns="0" bIns="0" rtlCol="0" anchor="t">
              <a:spAutoFit/>
            </a:bodyPr>
            <a:lstStyle/>
            <a:p>
              <a:pPr algn="l">
                <a:lnSpc>
                  <a:spcPts val="3600"/>
                </a:lnSpc>
              </a:pPr>
              <a:r>
                <a:rPr lang="en-US" sz="3000">
                  <a:solidFill>
                    <a:srgbClr val="F6FCFB"/>
                  </a:solidFill>
                  <a:latin typeface="Times New Roman"/>
                  <a:ea typeface="Times New Roman"/>
                  <a:cs typeface="Times New Roman"/>
                  <a:sym typeface="Times New Roman"/>
                </a:rPr>
                <a:t>Pendahuluan</a:t>
              </a:r>
            </a:p>
          </p:txBody>
        </p:sp>
        <p:sp>
          <p:nvSpPr>
            <p:cNvPr id="10" name="TextBox 10"/>
            <p:cNvSpPr txBox="1"/>
            <p:nvPr/>
          </p:nvSpPr>
          <p:spPr>
            <a:xfrm>
              <a:off x="237755" y="273850"/>
              <a:ext cx="793501" cy="676209"/>
            </a:xfrm>
            <a:prstGeom prst="rect">
              <a:avLst/>
            </a:prstGeom>
          </p:spPr>
          <p:txBody>
            <a:bodyPr lIns="0" tIns="0" rIns="0" bIns="0" rtlCol="0" anchor="t">
              <a:spAutoFit/>
            </a:bodyPr>
            <a:lstStyle/>
            <a:p>
              <a:pPr algn="ctr">
                <a:lnSpc>
                  <a:spcPts val="3600"/>
                </a:lnSpc>
              </a:pPr>
              <a:r>
                <a:rPr lang="en-US" sz="3000" b="1">
                  <a:solidFill>
                    <a:srgbClr val="FFFFFF"/>
                  </a:solidFill>
                  <a:latin typeface="Times New Roman Bold"/>
                  <a:ea typeface="Times New Roman Bold"/>
                  <a:cs typeface="Times New Roman Bold"/>
                  <a:sym typeface="Times New Roman Bold"/>
                </a:rPr>
                <a:t>01</a:t>
              </a:r>
            </a:p>
          </p:txBody>
        </p:sp>
      </p:grpSp>
      <p:grpSp>
        <p:nvGrpSpPr>
          <p:cNvPr id="11" name="Group 11"/>
          <p:cNvGrpSpPr/>
          <p:nvPr/>
        </p:nvGrpSpPr>
        <p:grpSpPr>
          <a:xfrm>
            <a:off x="9509415" y="4414028"/>
            <a:ext cx="7749885" cy="967988"/>
            <a:chOff x="0" y="0"/>
            <a:chExt cx="10333181" cy="1290651"/>
          </a:xfrm>
        </p:grpSpPr>
        <p:grpSp>
          <p:nvGrpSpPr>
            <p:cNvPr id="12" name="Group 12"/>
            <p:cNvGrpSpPr/>
            <p:nvPr/>
          </p:nvGrpSpPr>
          <p:grpSpPr>
            <a:xfrm>
              <a:off x="0" y="0"/>
              <a:ext cx="10303352" cy="1290651"/>
              <a:chOff x="0" y="0"/>
              <a:chExt cx="1740333" cy="218003"/>
            </a:xfrm>
          </p:grpSpPr>
          <p:sp>
            <p:nvSpPr>
              <p:cNvPr id="13" name="Freeform 13"/>
              <p:cNvSpPr/>
              <p:nvPr/>
            </p:nvSpPr>
            <p:spPr>
              <a:xfrm>
                <a:off x="0" y="0"/>
                <a:ext cx="1740334" cy="218003"/>
              </a:xfrm>
              <a:custGeom>
                <a:avLst/>
                <a:gdLst/>
                <a:ahLst/>
                <a:cxnLst/>
                <a:rect l="l" t="t" r="r" b="b"/>
                <a:pathLst>
                  <a:path w="1740334" h="218003">
                    <a:moveTo>
                      <a:pt x="20037" y="0"/>
                    </a:moveTo>
                    <a:lnTo>
                      <a:pt x="1720296" y="0"/>
                    </a:lnTo>
                    <a:cubicBezTo>
                      <a:pt x="1731363" y="0"/>
                      <a:pt x="1740334" y="8971"/>
                      <a:pt x="1740334" y="20037"/>
                    </a:cubicBezTo>
                    <a:lnTo>
                      <a:pt x="1740334" y="197966"/>
                    </a:lnTo>
                    <a:cubicBezTo>
                      <a:pt x="1740334" y="209032"/>
                      <a:pt x="1731363" y="218003"/>
                      <a:pt x="1720296" y="218003"/>
                    </a:cubicBezTo>
                    <a:lnTo>
                      <a:pt x="20037" y="218003"/>
                    </a:lnTo>
                    <a:cubicBezTo>
                      <a:pt x="8971" y="218003"/>
                      <a:pt x="0" y="209032"/>
                      <a:pt x="0" y="197966"/>
                    </a:cubicBezTo>
                    <a:lnTo>
                      <a:pt x="0" y="20037"/>
                    </a:lnTo>
                    <a:cubicBezTo>
                      <a:pt x="0" y="8971"/>
                      <a:pt x="8971" y="0"/>
                      <a:pt x="20037" y="0"/>
                    </a:cubicBezTo>
                    <a:close/>
                  </a:path>
                </a:pathLst>
              </a:custGeom>
              <a:solidFill>
                <a:srgbClr val="144158"/>
              </a:solidFill>
            </p:spPr>
          </p:sp>
          <p:sp>
            <p:nvSpPr>
              <p:cNvPr id="14" name="TextBox 14"/>
              <p:cNvSpPr txBox="1"/>
              <p:nvPr/>
            </p:nvSpPr>
            <p:spPr>
              <a:xfrm>
                <a:off x="0" y="47625"/>
                <a:ext cx="1740333" cy="170378"/>
              </a:xfrm>
              <a:prstGeom prst="rect">
                <a:avLst/>
              </a:prstGeom>
            </p:spPr>
            <p:txBody>
              <a:bodyPr lIns="50800" tIns="50800" rIns="50800" bIns="50800" rtlCol="0" anchor="ctr"/>
              <a:lstStyle/>
              <a:p>
                <a:pPr algn="ctr">
                  <a:lnSpc>
                    <a:spcPts val="2499"/>
                  </a:lnSpc>
                </a:pPr>
                <a:endParaRPr/>
              </a:p>
            </p:txBody>
          </p:sp>
        </p:grpSp>
        <p:grpSp>
          <p:nvGrpSpPr>
            <p:cNvPr id="15" name="Group 15"/>
            <p:cNvGrpSpPr/>
            <p:nvPr/>
          </p:nvGrpSpPr>
          <p:grpSpPr>
            <a:xfrm>
              <a:off x="0" y="0"/>
              <a:ext cx="1269011" cy="1290651"/>
              <a:chOff x="0" y="0"/>
              <a:chExt cx="214348" cy="218003"/>
            </a:xfrm>
          </p:grpSpPr>
          <p:sp>
            <p:nvSpPr>
              <p:cNvPr id="16" name="Freeform 16"/>
              <p:cNvSpPr/>
              <p:nvPr/>
            </p:nvSpPr>
            <p:spPr>
              <a:xfrm>
                <a:off x="0" y="0"/>
                <a:ext cx="214348" cy="218003"/>
              </a:xfrm>
              <a:custGeom>
                <a:avLst/>
                <a:gdLst/>
                <a:ahLst/>
                <a:cxnLst/>
                <a:rect l="l" t="t" r="r" b="b"/>
                <a:pathLst>
                  <a:path w="214348" h="218003">
                    <a:moveTo>
                      <a:pt x="107174" y="0"/>
                    </a:moveTo>
                    <a:lnTo>
                      <a:pt x="107174" y="0"/>
                    </a:lnTo>
                    <a:cubicBezTo>
                      <a:pt x="135598" y="0"/>
                      <a:pt x="162858" y="11292"/>
                      <a:pt x="182957" y="31391"/>
                    </a:cubicBezTo>
                    <a:cubicBezTo>
                      <a:pt x="203056" y="51490"/>
                      <a:pt x="214348" y="78750"/>
                      <a:pt x="214348" y="107174"/>
                    </a:cubicBezTo>
                    <a:lnTo>
                      <a:pt x="214348" y="110829"/>
                    </a:lnTo>
                    <a:cubicBezTo>
                      <a:pt x="214348" y="170020"/>
                      <a:pt x="166365" y="218003"/>
                      <a:pt x="107174" y="218003"/>
                    </a:cubicBezTo>
                    <a:lnTo>
                      <a:pt x="107174" y="218003"/>
                    </a:lnTo>
                    <a:cubicBezTo>
                      <a:pt x="78750" y="218003"/>
                      <a:pt x="51490" y="206712"/>
                      <a:pt x="31391" y="186613"/>
                    </a:cubicBezTo>
                    <a:cubicBezTo>
                      <a:pt x="11292" y="166514"/>
                      <a:pt x="0" y="139253"/>
                      <a:pt x="0" y="110829"/>
                    </a:cubicBezTo>
                    <a:lnTo>
                      <a:pt x="0" y="107174"/>
                    </a:lnTo>
                    <a:cubicBezTo>
                      <a:pt x="0" y="47983"/>
                      <a:pt x="47983" y="0"/>
                      <a:pt x="107174" y="0"/>
                    </a:cubicBezTo>
                    <a:close/>
                  </a:path>
                </a:pathLst>
              </a:custGeom>
              <a:solidFill>
                <a:srgbClr val="BFA046"/>
              </a:solidFill>
            </p:spPr>
          </p:sp>
          <p:sp>
            <p:nvSpPr>
              <p:cNvPr id="17" name="TextBox 17"/>
              <p:cNvSpPr txBox="1"/>
              <p:nvPr/>
            </p:nvSpPr>
            <p:spPr>
              <a:xfrm>
                <a:off x="0" y="47625"/>
                <a:ext cx="214348" cy="170378"/>
              </a:xfrm>
              <a:prstGeom prst="rect">
                <a:avLst/>
              </a:prstGeom>
            </p:spPr>
            <p:txBody>
              <a:bodyPr lIns="50800" tIns="50800" rIns="50800" bIns="50800" rtlCol="0" anchor="ctr"/>
              <a:lstStyle/>
              <a:p>
                <a:pPr algn="ctr">
                  <a:lnSpc>
                    <a:spcPts val="2499"/>
                  </a:lnSpc>
                </a:pPr>
                <a:endParaRPr/>
              </a:p>
            </p:txBody>
          </p:sp>
        </p:grpSp>
        <p:sp>
          <p:nvSpPr>
            <p:cNvPr id="18" name="TextBox 18"/>
            <p:cNvSpPr txBox="1"/>
            <p:nvPr/>
          </p:nvSpPr>
          <p:spPr>
            <a:xfrm>
              <a:off x="1883876" y="275435"/>
              <a:ext cx="8449304" cy="676209"/>
            </a:xfrm>
            <a:prstGeom prst="rect">
              <a:avLst/>
            </a:prstGeom>
          </p:spPr>
          <p:txBody>
            <a:bodyPr lIns="0" tIns="0" rIns="0" bIns="0" rtlCol="0" anchor="t">
              <a:spAutoFit/>
            </a:bodyPr>
            <a:lstStyle/>
            <a:p>
              <a:pPr algn="l">
                <a:lnSpc>
                  <a:spcPts val="3600"/>
                </a:lnSpc>
              </a:pPr>
              <a:r>
                <a:rPr lang="en-US" sz="3000">
                  <a:solidFill>
                    <a:srgbClr val="FFFFFF"/>
                  </a:solidFill>
                  <a:latin typeface="Times New Roman"/>
                  <a:ea typeface="Times New Roman"/>
                  <a:cs typeface="Times New Roman"/>
                  <a:sym typeface="Times New Roman"/>
                </a:rPr>
                <a:t>Metode Penelitian</a:t>
              </a:r>
            </a:p>
          </p:txBody>
        </p:sp>
        <p:sp>
          <p:nvSpPr>
            <p:cNvPr id="19" name="TextBox 19"/>
            <p:cNvSpPr txBox="1"/>
            <p:nvPr/>
          </p:nvSpPr>
          <p:spPr>
            <a:xfrm>
              <a:off x="237755" y="273850"/>
              <a:ext cx="793501" cy="676209"/>
            </a:xfrm>
            <a:prstGeom prst="rect">
              <a:avLst/>
            </a:prstGeom>
          </p:spPr>
          <p:txBody>
            <a:bodyPr lIns="0" tIns="0" rIns="0" bIns="0" rtlCol="0" anchor="t">
              <a:spAutoFit/>
            </a:bodyPr>
            <a:lstStyle/>
            <a:p>
              <a:pPr algn="ctr">
                <a:lnSpc>
                  <a:spcPts val="3600"/>
                </a:lnSpc>
              </a:pPr>
              <a:r>
                <a:rPr lang="en-US" sz="3000" b="1">
                  <a:solidFill>
                    <a:srgbClr val="FFFFFF"/>
                  </a:solidFill>
                  <a:latin typeface="Times New Roman Bold"/>
                  <a:ea typeface="Times New Roman Bold"/>
                  <a:cs typeface="Times New Roman Bold"/>
                  <a:sym typeface="Times New Roman Bold"/>
                </a:rPr>
                <a:t>02</a:t>
              </a:r>
            </a:p>
          </p:txBody>
        </p:sp>
      </p:grpSp>
      <p:grpSp>
        <p:nvGrpSpPr>
          <p:cNvPr id="20" name="Group 20"/>
          <p:cNvGrpSpPr/>
          <p:nvPr/>
        </p:nvGrpSpPr>
        <p:grpSpPr>
          <a:xfrm>
            <a:off x="1028700" y="6765041"/>
            <a:ext cx="7727514" cy="968465"/>
            <a:chOff x="0" y="0"/>
            <a:chExt cx="10303352" cy="1291287"/>
          </a:xfrm>
        </p:grpSpPr>
        <p:grpSp>
          <p:nvGrpSpPr>
            <p:cNvPr id="21" name="Group 21"/>
            <p:cNvGrpSpPr/>
            <p:nvPr/>
          </p:nvGrpSpPr>
          <p:grpSpPr>
            <a:xfrm>
              <a:off x="0" y="636"/>
              <a:ext cx="10303352" cy="1290651"/>
              <a:chOff x="0" y="0"/>
              <a:chExt cx="1740333" cy="218003"/>
            </a:xfrm>
          </p:grpSpPr>
          <p:sp>
            <p:nvSpPr>
              <p:cNvPr id="22" name="Freeform 22"/>
              <p:cNvSpPr/>
              <p:nvPr/>
            </p:nvSpPr>
            <p:spPr>
              <a:xfrm>
                <a:off x="0" y="0"/>
                <a:ext cx="1740334" cy="218003"/>
              </a:xfrm>
              <a:custGeom>
                <a:avLst/>
                <a:gdLst/>
                <a:ahLst/>
                <a:cxnLst/>
                <a:rect l="l" t="t" r="r" b="b"/>
                <a:pathLst>
                  <a:path w="1740334" h="218003">
                    <a:moveTo>
                      <a:pt x="20037" y="0"/>
                    </a:moveTo>
                    <a:lnTo>
                      <a:pt x="1720296" y="0"/>
                    </a:lnTo>
                    <a:cubicBezTo>
                      <a:pt x="1731363" y="0"/>
                      <a:pt x="1740334" y="8971"/>
                      <a:pt x="1740334" y="20037"/>
                    </a:cubicBezTo>
                    <a:lnTo>
                      <a:pt x="1740334" y="197966"/>
                    </a:lnTo>
                    <a:cubicBezTo>
                      <a:pt x="1740334" y="209032"/>
                      <a:pt x="1731363" y="218003"/>
                      <a:pt x="1720296" y="218003"/>
                    </a:cubicBezTo>
                    <a:lnTo>
                      <a:pt x="20037" y="218003"/>
                    </a:lnTo>
                    <a:cubicBezTo>
                      <a:pt x="8971" y="218003"/>
                      <a:pt x="0" y="209032"/>
                      <a:pt x="0" y="197966"/>
                    </a:cubicBezTo>
                    <a:lnTo>
                      <a:pt x="0" y="20037"/>
                    </a:lnTo>
                    <a:cubicBezTo>
                      <a:pt x="0" y="8971"/>
                      <a:pt x="8971" y="0"/>
                      <a:pt x="20037" y="0"/>
                    </a:cubicBezTo>
                    <a:close/>
                  </a:path>
                </a:pathLst>
              </a:custGeom>
              <a:solidFill>
                <a:srgbClr val="144158"/>
              </a:solidFill>
            </p:spPr>
          </p:sp>
          <p:sp>
            <p:nvSpPr>
              <p:cNvPr id="23" name="TextBox 23"/>
              <p:cNvSpPr txBox="1"/>
              <p:nvPr/>
            </p:nvSpPr>
            <p:spPr>
              <a:xfrm>
                <a:off x="0" y="47625"/>
                <a:ext cx="1740333" cy="170378"/>
              </a:xfrm>
              <a:prstGeom prst="rect">
                <a:avLst/>
              </a:prstGeom>
            </p:spPr>
            <p:txBody>
              <a:bodyPr lIns="50800" tIns="50800" rIns="50800" bIns="50800" rtlCol="0" anchor="ctr"/>
              <a:lstStyle/>
              <a:p>
                <a:pPr algn="ctr">
                  <a:lnSpc>
                    <a:spcPts val="2499"/>
                  </a:lnSpc>
                </a:pPr>
                <a:endParaRPr/>
              </a:p>
            </p:txBody>
          </p:sp>
        </p:grpSp>
        <p:grpSp>
          <p:nvGrpSpPr>
            <p:cNvPr id="24" name="Group 24"/>
            <p:cNvGrpSpPr/>
            <p:nvPr/>
          </p:nvGrpSpPr>
          <p:grpSpPr>
            <a:xfrm>
              <a:off x="0" y="0"/>
              <a:ext cx="1269011" cy="1290651"/>
              <a:chOff x="0" y="0"/>
              <a:chExt cx="214348" cy="218003"/>
            </a:xfrm>
          </p:grpSpPr>
          <p:sp>
            <p:nvSpPr>
              <p:cNvPr id="25" name="Freeform 25"/>
              <p:cNvSpPr/>
              <p:nvPr/>
            </p:nvSpPr>
            <p:spPr>
              <a:xfrm>
                <a:off x="0" y="0"/>
                <a:ext cx="214348" cy="218003"/>
              </a:xfrm>
              <a:custGeom>
                <a:avLst/>
                <a:gdLst/>
                <a:ahLst/>
                <a:cxnLst/>
                <a:rect l="l" t="t" r="r" b="b"/>
                <a:pathLst>
                  <a:path w="214348" h="218003">
                    <a:moveTo>
                      <a:pt x="107174" y="0"/>
                    </a:moveTo>
                    <a:lnTo>
                      <a:pt x="107174" y="0"/>
                    </a:lnTo>
                    <a:cubicBezTo>
                      <a:pt x="135598" y="0"/>
                      <a:pt x="162858" y="11292"/>
                      <a:pt x="182957" y="31391"/>
                    </a:cubicBezTo>
                    <a:cubicBezTo>
                      <a:pt x="203056" y="51490"/>
                      <a:pt x="214348" y="78750"/>
                      <a:pt x="214348" y="107174"/>
                    </a:cubicBezTo>
                    <a:lnTo>
                      <a:pt x="214348" y="110829"/>
                    </a:lnTo>
                    <a:cubicBezTo>
                      <a:pt x="214348" y="170020"/>
                      <a:pt x="166365" y="218003"/>
                      <a:pt x="107174" y="218003"/>
                    </a:cubicBezTo>
                    <a:lnTo>
                      <a:pt x="107174" y="218003"/>
                    </a:lnTo>
                    <a:cubicBezTo>
                      <a:pt x="78750" y="218003"/>
                      <a:pt x="51490" y="206712"/>
                      <a:pt x="31391" y="186613"/>
                    </a:cubicBezTo>
                    <a:cubicBezTo>
                      <a:pt x="11292" y="166514"/>
                      <a:pt x="0" y="139253"/>
                      <a:pt x="0" y="110829"/>
                    </a:cubicBezTo>
                    <a:lnTo>
                      <a:pt x="0" y="107174"/>
                    </a:lnTo>
                    <a:cubicBezTo>
                      <a:pt x="0" y="47983"/>
                      <a:pt x="47983" y="0"/>
                      <a:pt x="107174" y="0"/>
                    </a:cubicBezTo>
                    <a:close/>
                  </a:path>
                </a:pathLst>
              </a:custGeom>
              <a:solidFill>
                <a:srgbClr val="BFA046"/>
              </a:solidFill>
            </p:spPr>
          </p:sp>
          <p:sp>
            <p:nvSpPr>
              <p:cNvPr id="26" name="TextBox 26"/>
              <p:cNvSpPr txBox="1"/>
              <p:nvPr/>
            </p:nvSpPr>
            <p:spPr>
              <a:xfrm>
                <a:off x="0" y="47625"/>
                <a:ext cx="214348" cy="170378"/>
              </a:xfrm>
              <a:prstGeom prst="rect">
                <a:avLst/>
              </a:prstGeom>
            </p:spPr>
            <p:txBody>
              <a:bodyPr lIns="50800" tIns="50800" rIns="50800" bIns="50800" rtlCol="0" anchor="ctr"/>
              <a:lstStyle/>
              <a:p>
                <a:pPr algn="ctr">
                  <a:lnSpc>
                    <a:spcPts val="2499"/>
                  </a:lnSpc>
                </a:pPr>
                <a:endParaRPr/>
              </a:p>
            </p:txBody>
          </p:sp>
        </p:grpSp>
        <p:sp>
          <p:nvSpPr>
            <p:cNvPr id="27" name="TextBox 27"/>
            <p:cNvSpPr txBox="1"/>
            <p:nvPr/>
          </p:nvSpPr>
          <p:spPr>
            <a:xfrm>
              <a:off x="1883876" y="274486"/>
              <a:ext cx="8238408" cy="676209"/>
            </a:xfrm>
            <a:prstGeom prst="rect">
              <a:avLst/>
            </a:prstGeom>
          </p:spPr>
          <p:txBody>
            <a:bodyPr lIns="0" tIns="0" rIns="0" bIns="0" rtlCol="0" anchor="t">
              <a:spAutoFit/>
            </a:bodyPr>
            <a:lstStyle/>
            <a:p>
              <a:pPr algn="l">
                <a:lnSpc>
                  <a:spcPts val="3600"/>
                </a:lnSpc>
              </a:pPr>
              <a:r>
                <a:rPr lang="en-US" sz="3000">
                  <a:solidFill>
                    <a:srgbClr val="FFFFFF"/>
                  </a:solidFill>
                  <a:latin typeface="Times New Roman"/>
                  <a:ea typeface="Times New Roman"/>
                  <a:cs typeface="Times New Roman"/>
                  <a:sym typeface="Times New Roman"/>
                </a:rPr>
                <a:t>Hasil Dan Pembahasan</a:t>
              </a:r>
            </a:p>
          </p:txBody>
        </p:sp>
        <p:sp>
          <p:nvSpPr>
            <p:cNvPr id="28" name="TextBox 28"/>
            <p:cNvSpPr txBox="1"/>
            <p:nvPr/>
          </p:nvSpPr>
          <p:spPr>
            <a:xfrm>
              <a:off x="237755" y="273850"/>
              <a:ext cx="793501" cy="676209"/>
            </a:xfrm>
            <a:prstGeom prst="rect">
              <a:avLst/>
            </a:prstGeom>
          </p:spPr>
          <p:txBody>
            <a:bodyPr lIns="0" tIns="0" rIns="0" bIns="0" rtlCol="0" anchor="t">
              <a:spAutoFit/>
            </a:bodyPr>
            <a:lstStyle/>
            <a:p>
              <a:pPr algn="ctr">
                <a:lnSpc>
                  <a:spcPts val="3600"/>
                </a:lnSpc>
              </a:pPr>
              <a:r>
                <a:rPr lang="en-US" sz="3000" b="1">
                  <a:solidFill>
                    <a:srgbClr val="FFFFFF"/>
                  </a:solidFill>
                  <a:latin typeface="Times New Roman Bold"/>
                  <a:ea typeface="Times New Roman Bold"/>
                  <a:cs typeface="Times New Roman Bold"/>
                  <a:sym typeface="Times New Roman Bold"/>
                </a:rPr>
                <a:t>03</a:t>
              </a:r>
            </a:p>
          </p:txBody>
        </p:sp>
      </p:grpSp>
      <p:grpSp>
        <p:nvGrpSpPr>
          <p:cNvPr id="29" name="Group 29"/>
          <p:cNvGrpSpPr/>
          <p:nvPr/>
        </p:nvGrpSpPr>
        <p:grpSpPr>
          <a:xfrm>
            <a:off x="9509415" y="6765041"/>
            <a:ext cx="7727514" cy="968465"/>
            <a:chOff x="0" y="0"/>
            <a:chExt cx="10303352" cy="1291287"/>
          </a:xfrm>
        </p:grpSpPr>
        <p:grpSp>
          <p:nvGrpSpPr>
            <p:cNvPr id="30" name="Group 30"/>
            <p:cNvGrpSpPr/>
            <p:nvPr/>
          </p:nvGrpSpPr>
          <p:grpSpPr>
            <a:xfrm>
              <a:off x="0" y="636"/>
              <a:ext cx="10303352" cy="1290651"/>
              <a:chOff x="0" y="0"/>
              <a:chExt cx="1740333" cy="218003"/>
            </a:xfrm>
          </p:grpSpPr>
          <p:sp>
            <p:nvSpPr>
              <p:cNvPr id="31" name="Freeform 31"/>
              <p:cNvSpPr/>
              <p:nvPr/>
            </p:nvSpPr>
            <p:spPr>
              <a:xfrm>
                <a:off x="0" y="0"/>
                <a:ext cx="1740334" cy="218003"/>
              </a:xfrm>
              <a:custGeom>
                <a:avLst/>
                <a:gdLst/>
                <a:ahLst/>
                <a:cxnLst/>
                <a:rect l="l" t="t" r="r" b="b"/>
                <a:pathLst>
                  <a:path w="1740334" h="218003">
                    <a:moveTo>
                      <a:pt x="20037" y="0"/>
                    </a:moveTo>
                    <a:lnTo>
                      <a:pt x="1720296" y="0"/>
                    </a:lnTo>
                    <a:cubicBezTo>
                      <a:pt x="1731363" y="0"/>
                      <a:pt x="1740334" y="8971"/>
                      <a:pt x="1740334" y="20037"/>
                    </a:cubicBezTo>
                    <a:lnTo>
                      <a:pt x="1740334" y="197966"/>
                    </a:lnTo>
                    <a:cubicBezTo>
                      <a:pt x="1740334" y="209032"/>
                      <a:pt x="1731363" y="218003"/>
                      <a:pt x="1720296" y="218003"/>
                    </a:cubicBezTo>
                    <a:lnTo>
                      <a:pt x="20037" y="218003"/>
                    </a:lnTo>
                    <a:cubicBezTo>
                      <a:pt x="8971" y="218003"/>
                      <a:pt x="0" y="209032"/>
                      <a:pt x="0" y="197966"/>
                    </a:cubicBezTo>
                    <a:lnTo>
                      <a:pt x="0" y="20037"/>
                    </a:lnTo>
                    <a:cubicBezTo>
                      <a:pt x="0" y="8971"/>
                      <a:pt x="8971" y="0"/>
                      <a:pt x="20037" y="0"/>
                    </a:cubicBezTo>
                    <a:close/>
                  </a:path>
                </a:pathLst>
              </a:custGeom>
              <a:solidFill>
                <a:srgbClr val="144158"/>
              </a:solidFill>
            </p:spPr>
          </p:sp>
          <p:sp>
            <p:nvSpPr>
              <p:cNvPr id="32" name="TextBox 32"/>
              <p:cNvSpPr txBox="1"/>
              <p:nvPr/>
            </p:nvSpPr>
            <p:spPr>
              <a:xfrm>
                <a:off x="0" y="47625"/>
                <a:ext cx="1740333" cy="170378"/>
              </a:xfrm>
              <a:prstGeom prst="rect">
                <a:avLst/>
              </a:prstGeom>
            </p:spPr>
            <p:txBody>
              <a:bodyPr lIns="50800" tIns="50800" rIns="50800" bIns="50800" rtlCol="0" anchor="ctr"/>
              <a:lstStyle/>
              <a:p>
                <a:pPr algn="ctr">
                  <a:lnSpc>
                    <a:spcPts val="2499"/>
                  </a:lnSpc>
                </a:pPr>
                <a:endParaRPr/>
              </a:p>
            </p:txBody>
          </p:sp>
        </p:grpSp>
        <p:grpSp>
          <p:nvGrpSpPr>
            <p:cNvPr id="33" name="Group 33"/>
            <p:cNvGrpSpPr/>
            <p:nvPr/>
          </p:nvGrpSpPr>
          <p:grpSpPr>
            <a:xfrm>
              <a:off x="0" y="0"/>
              <a:ext cx="1269011" cy="1290651"/>
              <a:chOff x="0" y="0"/>
              <a:chExt cx="214348" cy="218003"/>
            </a:xfrm>
          </p:grpSpPr>
          <p:sp>
            <p:nvSpPr>
              <p:cNvPr id="34" name="Freeform 34"/>
              <p:cNvSpPr/>
              <p:nvPr/>
            </p:nvSpPr>
            <p:spPr>
              <a:xfrm>
                <a:off x="0" y="0"/>
                <a:ext cx="214348" cy="218003"/>
              </a:xfrm>
              <a:custGeom>
                <a:avLst/>
                <a:gdLst/>
                <a:ahLst/>
                <a:cxnLst/>
                <a:rect l="l" t="t" r="r" b="b"/>
                <a:pathLst>
                  <a:path w="214348" h="218003">
                    <a:moveTo>
                      <a:pt x="107174" y="0"/>
                    </a:moveTo>
                    <a:lnTo>
                      <a:pt x="107174" y="0"/>
                    </a:lnTo>
                    <a:cubicBezTo>
                      <a:pt x="135598" y="0"/>
                      <a:pt x="162858" y="11292"/>
                      <a:pt x="182957" y="31391"/>
                    </a:cubicBezTo>
                    <a:cubicBezTo>
                      <a:pt x="203056" y="51490"/>
                      <a:pt x="214348" y="78750"/>
                      <a:pt x="214348" y="107174"/>
                    </a:cubicBezTo>
                    <a:lnTo>
                      <a:pt x="214348" y="110829"/>
                    </a:lnTo>
                    <a:cubicBezTo>
                      <a:pt x="214348" y="170020"/>
                      <a:pt x="166365" y="218003"/>
                      <a:pt x="107174" y="218003"/>
                    </a:cubicBezTo>
                    <a:lnTo>
                      <a:pt x="107174" y="218003"/>
                    </a:lnTo>
                    <a:cubicBezTo>
                      <a:pt x="78750" y="218003"/>
                      <a:pt x="51490" y="206712"/>
                      <a:pt x="31391" y="186613"/>
                    </a:cubicBezTo>
                    <a:cubicBezTo>
                      <a:pt x="11292" y="166514"/>
                      <a:pt x="0" y="139253"/>
                      <a:pt x="0" y="110829"/>
                    </a:cubicBezTo>
                    <a:lnTo>
                      <a:pt x="0" y="107174"/>
                    </a:lnTo>
                    <a:cubicBezTo>
                      <a:pt x="0" y="47983"/>
                      <a:pt x="47983" y="0"/>
                      <a:pt x="107174" y="0"/>
                    </a:cubicBezTo>
                    <a:close/>
                  </a:path>
                </a:pathLst>
              </a:custGeom>
              <a:solidFill>
                <a:srgbClr val="BFA046"/>
              </a:solidFill>
            </p:spPr>
          </p:sp>
          <p:sp>
            <p:nvSpPr>
              <p:cNvPr id="35" name="TextBox 35"/>
              <p:cNvSpPr txBox="1"/>
              <p:nvPr/>
            </p:nvSpPr>
            <p:spPr>
              <a:xfrm>
                <a:off x="0" y="47625"/>
                <a:ext cx="214348" cy="170378"/>
              </a:xfrm>
              <a:prstGeom prst="rect">
                <a:avLst/>
              </a:prstGeom>
            </p:spPr>
            <p:txBody>
              <a:bodyPr lIns="50800" tIns="50800" rIns="50800" bIns="50800" rtlCol="0" anchor="ctr"/>
              <a:lstStyle/>
              <a:p>
                <a:pPr algn="ctr">
                  <a:lnSpc>
                    <a:spcPts val="2499"/>
                  </a:lnSpc>
                </a:pPr>
                <a:endParaRPr/>
              </a:p>
            </p:txBody>
          </p:sp>
        </p:grpSp>
        <p:sp>
          <p:nvSpPr>
            <p:cNvPr id="36" name="TextBox 36"/>
            <p:cNvSpPr txBox="1"/>
            <p:nvPr/>
          </p:nvSpPr>
          <p:spPr>
            <a:xfrm>
              <a:off x="1883876" y="274486"/>
              <a:ext cx="8238408" cy="676209"/>
            </a:xfrm>
            <a:prstGeom prst="rect">
              <a:avLst/>
            </a:prstGeom>
          </p:spPr>
          <p:txBody>
            <a:bodyPr lIns="0" tIns="0" rIns="0" bIns="0" rtlCol="0" anchor="t">
              <a:spAutoFit/>
            </a:bodyPr>
            <a:lstStyle/>
            <a:p>
              <a:pPr algn="l">
                <a:lnSpc>
                  <a:spcPts val="3600"/>
                </a:lnSpc>
              </a:pPr>
              <a:r>
                <a:rPr lang="en-US" sz="3000">
                  <a:solidFill>
                    <a:srgbClr val="FFFFFF"/>
                  </a:solidFill>
                  <a:latin typeface="Times New Roman"/>
                  <a:ea typeface="Times New Roman"/>
                  <a:cs typeface="Times New Roman"/>
                  <a:sym typeface="Times New Roman"/>
                </a:rPr>
                <a:t>Kesimpulan</a:t>
              </a:r>
            </a:p>
          </p:txBody>
        </p:sp>
        <p:sp>
          <p:nvSpPr>
            <p:cNvPr id="37" name="TextBox 37"/>
            <p:cNvSpPr txBox="1"/>
            <p:nvPr/>
          </p:nvSpPr>
          <p:spPr>
            <a:xfrm>
              <a:off x="237755" y="273850"/>
              <a:ext cx="793501" cy="676209"/>
            </a:xfrm>
            <a:prstGeom prst="rect">
              <a:avLst/>
            </a:prstGeom>
          </p:spPr>
          <p:txBody>
            <a:bodyPr lIns="0" tIns="0" rIns="0" bIns="0" rtlCol="0" anchor="t">
              <a:spAutoFit/>
            </a:bodyPr>
            <a:lstStyle/>
            <a:p>
              <a:pPr algn="ctr">
                <a:lnSpc>
                  <a:spcPts val="3600"/>
                </a:lnSpc>
              </a:pPr>
              <a:r>
                <a:rPr lang="en-US" sz="3000" b="1">
                  <a:solidFill>
                    <a:srgbClr val="FFFFFF"/>
                  </a:solidFill>
                  <a:latin typeface="Times New Roman Bold"/>
                  <a:ea typeface="Times New Roman Bold"/>
                  <a:cs typeface="Times New Roman Bold"/>
                  <a:sym typeface="Times New Roman Bold"/>
                </a:rPr>
                <a:t>04</a:t>
              </a:r>
            </a:p>
          </p:txBody>
        </p:sp>
      </p:grpSp>
      <p:sp>
        <p:nvSpPr>
          <p:cNvPr id="38" name="TextBox 38"/>
          <p:cNvSpPr txBox="1"/>
          <p:nvPr/>
        </p:nvSpPr>
        <p:spPr>
          <a:xfrm>
            <a:off x="1028700" y="2352680"/>
            <a:ext cx="16230600" cy="1073103"/>
          </a:xfrm>
          <a:prstGeom prst="rect">
            <a:avLst/>
          </a:prstGeom>
        </p:spPr>
        <p:txBody>
          <a:bodyPr lIns="0" tIns="0" rIns="0" bIns="0" rtlCol="0" anchor="t">
            <a:spAutoFit/>
          </a:bodyPr>
          <a:lstStyle/>
          <a:p>
            <a:pPr algn="just">
              <a:lnSpc>
                <a:spcPts val="7000"/>
              </a:lnSpc>
            </a:pPr>
            <a:r>
              <a:rPr lang="en-US" sz="7000" b="1">
                <a:solidFill>
                  <a:srgbClr val="144158"/>
                </a:solidFill>
                <a:latin typeface="Times New Roman Bold"/>
                <a:ea typeface="Times New Roman Bold"/>
                <a:cs typeface="Times New Roman Bold"/>
                <a:sym typeface="Times New Roman Bold"/>
              </a:rPr>
              <a:t>DAFTAR ISI</a:t>
            </a:r>
          </a:p>
        </p:txBody>
      </p:sp>
      <p:sp>
        <p:nvSpPr>
          <p:cNvPr id="39" name="TextBox 39"/>
          <p:cNvSpPr txBox="1"/>
          <p:nvPr/>
        </p:nvSpPr>
        <p:spPr>
          <a:xfrm>
            <a:off x="2393740" y="8164890"/>
            <a:ext cx="6336978" cy="466725"/>
          </a:xfrm>
          <a:prstGeom prst="rect">
            <a:avLst/>
          </a:prstGeom>
        </p:spPr>
        <p:txBody>
          <a:bodyPr lIns="0" tIns="0" rIns="0" bIns="0" rtlCol="0" anchor="t">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id="40" name="TextBox 40"/>
          <p:cNvSpPr txBox="1"/>
          <p:nvPr/>
        </p:nvSpPr>
        <p:spPr>
          <a:xfrm>
            <a:off x="1207016" y="8163937"/>
            <a:ext cx="595126" cy="466725"/>
          </a:xfrm>
          <a:prstGeom prst="rect">
            <a:avLst/>
          </a:prstGeom>
        </p:spPr>
        <p:txBody>
          <a:bodyPr lIns="0" tIns="0" rIns="0" bIns="0" rtlCol="0" anchor="t">
            <a:spAutoFit/>
          </a:bodyPr>
          <a:lstStyle/>
          <a:p>
            <a:pPr algn="ctr">
              <a:lnSpc>
                <a:spcPts val="3600"/>
              </a:lnSpc>
            </a:pPr>
            <a:r>
              <a:rPr lang="en-US" sz="3000" b="1">
                <a:solidFill>
                  <a:srgbClr val="FFFFFF"/>
                </a:solidFill>
                <a:latin typeface="Arial Nova Bold"/>
                <a:ea typeface="Arial Nova Bold"/>
                <a:cs typeface="Arial Nova Bold"/>
                <a:sym typeface="Arial Nova Bold"/>
              </a:rPr>
              <a:t>04</a:t>
            </a:r>
          </a:p>
        </p:txBody>
      </p:sp>
      <p:grpSp>
        <p:nvGrpSpPr>
          <p:cNvPr id="41" name="Group 41"/>
          <p:cNvGrpSpPr/>
          <p:nvPr/>
        </p:nvGrpSpPr>
        <p:grpSpPr>
          <a:xfrm>
            <a:off x="-6635906" y="9154707"/>
            <a:ext cx="27308989" cy="1186504"/>
            <a:chOff x="0" y="0"/>
            <a:chExt cx="2948988" cy="128126"/>
          </a:xfrm>
        </p:grpSpPr>
        <p:sp>
          <p:nvSpPr>
            <p:cNvPr id="42" name="Freeform 42"/>
            <p:cNvSpPr/>
            <p:nvPr/>
          </p:nvSpPr>
          <p:spPr>
            <a:xfrm>
              <a:off x="0" y="0"/>
              <a:ext cx="2948988" cy="128126"/>
            </a:xfrm>
            <a:custGeom>
              <a:avLst/>
              <a:gdLst/>
              <a:ahLst/>
              <a:cxnLst/>
              <a:rect l="l" t="t" r="r" b="b"/>
              <a:pathLst>
                <a:path w="2948988" h="128126">
                  <a:moveTo>
                    <a:pt x="2745788" y="0"/>
                  </a:moveTo>
                  <a:lnTo>
                    <a:pt x="0" y="0"/>
                  </a:lnTo>
                  <a:lnTo>
                    <a:pt x="203200" y="128126"/>
                  </a:lnTo>
                  <a:lnTo>
                    <a:pt x="2948988" y="128126"/>
                  </a:lnTo>
                  <a:lnTo>
                    <a:pt x="2745788" y="0"/>
                  </a:lnTo>
                  <a:close/>
                </a:path>
              </a:pathLst>
            </a:custGeom>
            <a:solidFill>
              <a:srgbClr val="BFA046"/>
            </a:solidFill>
          </p:spPr>
        </p:sp>
        <p:sp>
          <p:nvSpPr>
            <p:cNvPr id="43" name="TextBox 43"/>
            <p:cNvSpPr txBox="1"/>
            <p:nvPr/>
          </p:nvSpPr>
          <p:spPr>
            <a:xfrm>
              <a:off x="101600" y="-38100"/>
              <a:ext cx="2745788" cy="166226"/>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6649855" y="9575641"/>
            <a:ext cx="25738912" cy="1340390"/>
            <a:chOff x="0" y="0"/>
            <a:chExt cx="2779441" cy="144743"/>
          </a:xfrm>
        </p:grpSpPr>
        <p:sp>
          <p:nvSpPr>
            <p:cNvPr id="45" name="Freeform 45"/>
            <p:cNvSpPr/>
            <p:nvPr/>
          </p:nvSpPr>
          <p:spPr>
            <a:xfrm>
              <a:off x="0" y="0"/>
              <a:ext cx="2779441" cy="144743"/>
            </a:xfrm>
            <a:custGeom>
              <a:avLst/>
              <a:gdLst/>
              <a:ahLst/>
              <a:cxnLst/>
              <a:rect l="l" t="t" r="r" b="b"/>
              <a:pathLst>
                <a:path w="2779441" h="144743">
                  <a:moveTo>
                    <a:pt x="2576241" y="0"/>
                  </a:moveTo>
                  <a:lnTo>
                    <a:pt x="0" y="0"/>
                  </a:lnTo>
                  <a:lnTo>
                    <a:pt x="203200" y="144743"/>
                  </a:lnTo>
                  <a:lnTo>
                    <a:pt x="2779441" y="144743"/>
                  </a:lnTo>
                  <a:lnTo>
                    <a:pt x="2576241" y="0"/>
                  </a:lnTo>
                  <a:close/>
                </a:path>
              </a:pathLst>
            </a:custGeom>
            <a:solidFill>
              <a:srgbClr val="144158"/>
            </a:solidFill>
          </p:spPr>
        </p:sp>
        <p:sp>
          <p:nvSpPr>
            <p:cNvPr id="46" name="TextBox 46"/>
            <p:cNvSpPr txBox="1"/>
            <p:nvPr/>
          </p:nvSpPr>
          <p:spPr>
            <a:xfrm>
              <a:off x="101600" y="-38100"/>
              <a:ext cx="2576241" cy="182843"/>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rot="2589027">
            <a:off x="15814155" y="-868118"/>
            <a:ext cx="4947690" cy="3086100"/>
            <a:chOff x="0" y="0"/>
            <a:chExt cx="1303095" cy="812800"/>
          </a:xfrm>
        </p:grpSpPr>
        <p:sp>
          <p:nvSpPr>
            <p:cNvPr id="48" name="Freeform 48"/>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49" name="TextBox 49"/>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12818405" y="-292640"/>
            <a:ext cx="14144497" cy="1340390"/>
            <a:chOff x="0" y="0"/>
            <a:chExt cx="1527407" cy="144743"/>
          </a:xfrm>
        </p:grpSpPr>
        <p:sp>
          <p:nvSpPr>
            <p:cNvPr id="51" name="Freeform 51"/>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52" name="TextBox 52"/>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8780485" y="187815"/>
            <a:ext cx="5343123" cy="707535"/>
            <a:chOff x="0" y="0"/>
            <a:chExt cx="1219374" cy="161469"/>
          </a:xfrm>
        </p:grpSpPr>
        <p:sp>
          <p:nvSpPr>
            <p:cNvPr id="54" name="Freeform 54"/>
            <p:cNvSpPr/>
            <p:nvPr/>
          </p:nvSpPr>
          <p:spPr>
            <a:xfrm>
              <a:off x="0" y="0"/>
              <a:ext cx="1219374" cy="161469"/>
            </a:xfrm>
            <a:custGeom>
              <a:avLst/>
              <a:gdLst/>
              <a:ahLst/>
              <a:cxnLst/>
              <a:rect l="l" t="t" r="r" b="b"/>
              <a:pathLst>
                <a:path w="1219374" h="161469">
                  <a:moveTo>
                    <a:pt x="1016174" y="0"/>
                  </a:moveTo>
                  <a:lnTo>
                    <a:pt x="0" y="0"/>
                  </a:lnTo>
                  <a:lnTo>
                    <a:pt x="203200" y="161469"/>
                  </a:lnTo>
                  <a:lnTo>
                    <a:pt x="1219374" y="161469"/>
                  </a:lnTo>
                  <a:lnTo>
                    <a:pt x="1016174" y="0"/>
                  </a:lnTo>
                  <a:close/>
                </a:path>
              </a:pathLst>
            </a:custGeom>
            <a:solidFill>
              <a:srgbClr val="144158"/>
            </a:solidFill>
          </p:spPr>
        </p:sp>
        <p:sp>
          <p:nvSpPr>
            <p:cNvPr id="55" name="TextBox 55"/>
            <p:cNvSpPr txBox="1"/>
            <p:nvPr/>
          </p:nvSpPr>
          <p:spPr>
            <a:xfrm>
              <a:off x="101600" y="-38100"/>
              <a:ext cx="1016174" cy="199569"/>
            </a:xfrm>
            <a:prstGeom prst="rect">
              <a:avLst/>
            </a:prstGeom>
          </p:spPr>
          <p:txBody>
            <a:bodyPr lIns="50800" tIns="50800" rIns="50800" bIns="50800" rtlCol="0" anchor="ctr"/>
            <a:lstStyle/>
            <a:p>
              <a:pPr algn="ctr">
                <a:lnSpc>
                  <a:spcPts val="2659"/>
                </a:lnSpc>
              </a:pPr>
              <a:endParaRPr/>
            </a:p>
          </p:txBody>
        </p:sp>
      </p:grpSp>
      <p:grpSp>
        <p:nvGrpSpPr>
          <p:cNvPr id="56" name="Group 56"/>
          <p:cNvGrpSpPr/>
          <p:nvPr/>
        </p:nvGrpSpPr>
        <p:grpSpPr>
          <a:xfrm>
            <a:off x="13044319" y="-670195"/>
            <a:ext cx="14144497" cy="1340390"/>
            <a:chOff x="0" y="0"/>
            <a:chExt cx="1527407" cy="144743"/>
          </a:xfrm>
        </p:grpSpPr>
        <p:sp>
          <p:nvSpPr>
            <p:cNvPr id="57" name="Freeform 57"/>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58" name="TextBox 58"/>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422394" y="187815"/>
            <a:ext cx="5740148" cy="1049694"/>
            <a:chOff x="0" y="0"/>
            <a:chExt cx="1511808" cy="276463"/>
          </a:xfrm>
        </p:grpSpPr>
        <p:sp>
          <p:nvSpPr>
            <p:cNvPr id="60" name="Freeform 60"/>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61" name="TextBox 61"/>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62" name="Group 62"/>
          <p:cNvGrpSpPr/>
          <p:nvPr/>
        </p:nvGrpSpPr>
        <p:grpSpPr>
          <a:xfrm>
            <a:off x="235649" y="239348"/>
            <a:ext cx="4729302" cy="946628"/>
            <a:chOff x="0" y="0"/>
            <a:chExt cx="6305736" cy="1262171"/>
          </a:xfrm>
        </p:grpSpPr>
        <p:sp>
          <p:nvSpPr>
            <p:cNvPr id="63" name="Freeform 63"/>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64" name="Freeform 64"/>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65" name="Freeform 65"/>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sp>
        <p:nvSpPr>
          <p:cNvPr id="66" name="TextBox 66"/>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03</a:t>
            </a:r>
          </a:p>
        </p:txBody>
      </p:sp>
      <p:sp>
        <p:nvSpPr>
          <p:cNvPr id="67" name="AutoShape 67"/>
          <p:cNvSpPr/>
          <p:nvPr/>
        </p:nvSpPr>
        <p:spPr>
          <a:xfrm>
            <a:off x="1028700" y="3204353"/>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589027">
            <a:off x="-2473845" y="8204909"/>
            <a:ext cx="4947690" cy="3086100"/>
            <a:chOff x="0" y="0"/>
            <a:chExt cx="1303095" cy="812800"/>
          </a:xfrm>
        </p:grpSpPr>
        <p:sp>
          <p:nvSpPr>
            <p:cNvPr id="3" name="Freeform 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4" name="TextBox 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35906" y="9154707"/>
            <a:ext cx="14144497" cy="1186504"/>
            <a:chOff x="0" y="0"/>
            <a:chExt cx="1527407" cy="128126"/>
          </a:xfrm>
        </p:grpSpPr>
        <p:sp>
          <p:nvSpPr>
            <p:cNvPr id="6" name="Freeform 6"/>
            <p:cNvSpPr/>
            <p:nvPr/>
          </p:nvSpPr>
          <p:spPr>
            <a:xfrm>
              <a:off x="0" y="0"/>
              <a:ext cx="1527407" cy="128126"/>
            </a:xfrm>
            <a:custGeom>
              <a:avLst/>
              <a:gdLst/>
              <a:ahLst/>
              <a:cxnLst/>
              <a:rect l="l" t="t" r="r" b="b"/>
              <a:pathLst>
                <a:path w="1527407" h="128126">
                  <a:moveTo>
                    <a:pt x="1324207" y="0"/>
                  </a:moveTo>
                  <a:lnTo>
                    <a:pt x="0" y="0"/>
                  </a:lnTo>
                  <a:lnTo>
                    <a:pt x="203200" y="128126"/>
                  </a:lnTo>
                  <a:lnTo>
                    <a:pt x="1527407" y="128126"/>
                  </a:lnTo>
                  <a:lnTo>
                    <a:pt x="1324207" y="0"/>
                  </a:lnTo>
                  <a:close/>
                </a:path>
              </a:pathLst>
            </a:custGeom>
            <a:solidFill>
              <a:srgbClr val="BFA046"/>
            </a:solidFill>
          </p:spPr>
        </p:sp>
        <p:sp>
          <p:nvSpPr>
            <p:cNvPr id="7" name="TextBox 7"/>
            <p:cNvSpPr txBox="1"/>
            <p:nvPr/>
          </p:nvSpPr>
          <p:spPr>
            <a:xfrm>
              <a:off x="101600" y="-38100"/>
              <a:ext cx="1324207" cy="16622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649855" y="9575641"/>
            <a:ext cx="14144497" cy="1340390"/>
            <a:chOff x="0" y="0"/>
            <a:chExt cx="1527407" cy="144743"/>
          </a:xfrm>
        </p:grpSpPr>
        <p:sp>
          <p:nvSpPr>
            <p:cNvPr id="9" name="Freeform 9"/>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0" name="TextBox 10"/>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589027">
            <a:off x="15814155" y="-868118"/>
            <a:ext cx="4947690" cy="3086100"/>
            <a:chOff x="0" y="0"/>
            <a:chExt cx="1303095" cy="812800"/>
          </a:xfrm>
        </p:grpSpPr>
        <p:sp>
          <p:nvSpPr>
            <p:cNvPr id="12" name="Freeform 12"/>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3" name="TextBox 13"/>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818405" y="-292640"/>
            <a:ext cx="14144497" cy="1340390"/>
            <a:chOff x="0" y="0"/>
            <a:chExt cx="1527407" cy="144743"/>
          </a:xfrm>
        </p:grpSpPr>
        <p:sp>
          <p:nvSpPr>
            <p:cNvPr id="15" name="Freeform 15"/>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6" name="TextBox 16"/>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044319" y="-670195"/>
            <a:ext cx="14144497" cy="1340390"/>
            <a:chOff x="0" y="0"/>
            <a:chExt cx="1527407" cy="144743"/>
          </a:xfrm>
        </p:grpSpPr>
        <p:sp>
          <p:nvSpPr>
            <p:cNvPr id="18" name="Freeform 18"/>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9" name="TextBox 19"/>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830010" y="3803110"/>
            <a:ext cx="25234333" cy="2822564"/>
            <a:chOff x="0" y="0"/>
            <a:chExt cx="2724954" cy="304797"/>
          </a:xfrm>
        </p:grpSpPr>
        <p:sp>
          <p:nvSpPr>
            <p:cNvPr id="21" name="Freeform 21"/>
            <p:cNvSpPr/>
            <p:nvPr/>
          </p:nvSpPr>
          <p:spPr>
            <a:xfrm>
              <a:off x="0" y="0"/>
              <a:ext cx="2724954" cy="304797"/>
            </a:xfrm>
            <a:custGeom>
              <a:avLst/>
              <a:gdLst/>
              <a:ahLst/>
              <a:cxnLst/>
              <a:rect l="l" t="t" r="r" b="b"/>
              <a:pathLst>
                <a:path w="2724954" h="304797">
                  <a:moveTo>
                    <a:pt x="2521754" y="0"/>
                  </a:moveTo>
                  <a:lnTo>
                    <a:pt x="0" y="0"/>
                  </a:lnTo>
                  <a:lnTo>
                    <a:pt x="203200" y="304797"/>
                  </a:lnTo>
                  <a:lnTo>
                    <a:pt x="2724954" y="304797"/>
                  </a:lnTo>
                  <a:lnTo>
                    <a:pt x="2521754" y="0"/>
                  </a:lnTo>
                  <a:close/>
                </a:path>
              </a:pathLst>
            </a:custGeom>
            <a:solidFill>
              <a:srgbClr val="144158"/>
            </a:solidFill>
          </p:spPr>
        </p:sp>
        <p:sp>
          <p:nvSpPr>
            <p:cNvPr id="22" name="TextBox 22"/>
            <p:cNvSpPr txBox="1"/>
            <p:nvPr/>
          </p:nvSpPr>
          <p:spPr>
            <a:xfrm>
              <a:off x="101600" y="-38100"/>
              <a:ext cx="2521754" cy="34289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838319" y="2261456"/>
            <a:ext cx="4823132" cy="5764088"/>
            <a:chOff x="0" y="0"/>
            <a:chExt cx="747229" cy="893008"/>
          </a:xfrm>
        </p:grpSpPr>
        <p:sp>
          <p:nvSpPr>
            <p:cNvPr id="24" name="Freeform 24"/>
            <p:cNvSpPr/>
            <p:nvPr/>
          </p:nvSpPr>
          <p:spPr>
            <a:xfrm>
              <a:off x="0" y="0"/>
              <a:ext cx="747229" cy="893008"/>
            </a:xfrm>
            <a:custGeom>
              <a:avLst/>
              <a:gdLst/>
              <a:ahLst/>
              <a:cxnLst/>
              <a:rect l="l" t="t" r="r" b="b"/>
              <a:pathLst>
                <a:path w="747229" h="893008">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2"/>
              <a:stretch>
                <a:fillRect l="-39687" r="-39687"/>
              </a:stretch>
            </a:blipFill>
          </p:spPr>
        </p:sp>
      </p:grpSp>
      <p:sp>
        <p:nvSpPr>
          <p:cNvPr id="25" name="TextBox 25"/>
          <p:cNvSpPr txBox="1"/>
          <p:nvPr/>
        </p:nvSpPr>
        <p:spPr>
          <a:xfrm>
            <a:off x="1213972" y="4672791"/>
            <a:ext cx="11066939" cy="1162686"/>
          </a:xfrm>
          <a:prstGeom prst="rect">
            <a:avLst/>
          </a:prstGeom>
        </p:spPr>
        <p:txBody>
          <a:bodyPr lIns="0" tIns="0" rIns="0" bIns="0" rtlCol="0" anchor="t">
            <a:spAutoFit/>
          </a:bodyPr>
          <a:lstStyle/>
          <a:p>
            <a:pPr algn="ctr">
              <a:lnSpc>
                <a:spcPts val="8319"/>
              </a:lnSpc>
            </a:pPr>
            <a:r>
              <a:rPr lang="en-US" sz="6499" b="1">
                <a:solidFill>
                  <a:srgbClr val="F6FCFB"/>
                </a:solidFill>
                <a:latin typeface="Times New Roman Bold"/>
                <a:ea typeface="Times New Roman Bold"/>
                <a:cs typeface="Times New Roman Bold"/>
                <a:sym typeface="Times New Roman Bold"/>
              </a:rPr>
              <a:t>PENDAHULUAN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8844" y="9525753"/>
            <a:ext cx="19356844" cy="761247"/>
            <a:chOff x="0" y="0"/>
            <a:chExt cx="4417497" cy="173727"/>
          </a:xfrm>
        </p:grpSpPr>
        <p:sp>
          <p:nvSpPr>
            <p:cNvPr id="3" name="Freeform 3"/>
            <p:cNvSpPr/>
            <p:nvPr/>
          </p:nvSpPr>
          <p:spPr>
            <a:xfrm>
              <a:off x="0" y="0"/>
              <a:ext cx="4417497" cy="173727"/>
            </a:xfrm>
            <a:custGeom>
              <a:avLst/>
              <a:gdLst/>
              <a:ahLst/>
              <a:cxnLst/>
              <a:rect l="l" t="t" r="r" b="b"/>
              <a:pathLst>
                <a:path w="4417497" h="173727">
                  <a:moveTo>
                    <a:pt x="4214297" y="0"/>
                  </a:moveTo>
                  <a:lnTo>
                    <a:pt x="0" y="0"/>
                  </a:lnTo>
                  <a:lnTo>
                    <a:pt x="203200" y="173727"/>
                  </a:lnTo>
                  <a:lnTo>
                    <a:pt x="4417497" y="173727"/>
                  </a:lnTo>
                  <a:lnTo>
                    <a:pt x="4214297" y="0"/>
                  </a:lnTo>
                  <a:close/>
                </a:path>
              </a:pathLst>
            </a:custGeom>
            <a:solidFill>
              <a:srgbClr val="144158"/>
            </a:solidFill>
          </p:spPr>
        </p:sp>
        <p:sp>
          <p:nvSpPr>
            <p:cNvPr id="4" name="TextBox 4"/>
            <p:cNvSpPr txBox="1"/>
            <p:nvPr/>
          </p:nvSpPr>
          <p:spPr>
            <a:xfrm>
              <a:off x="101600" y="-38100"/>
              <a:ext cx="4214297" cy="2118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482642" y="9525753"/>
            <a:ext cx="9642517" cy="1371229"/>
            <a:chOff x="0" y="0"/>
            <a:chExt cx="811468" cy="115396"/>
          </a:xfrm>
        </p:grpSpPr>
        <p:sp>
          <p:nvSpPr>
            <p:cNvPr id="6" name="Freeform 6"/>
            <p:cNvSpPr/>
            <p:nvPr/>
          </p:nvSpPr>
          <p:spPr>
            <a:xfrm>
              <a:off x="0" y="0"/>
              <a:ext cx="811468" cy="115396"/>
            </a:xfrm>
            <a:custGeom>
              <a:avLst/>
              <a:gdLst/>
              <a:ahLst/>
              <a:cxnLst/>
              <a:rect l="l" t="t" r="r" b="b"/>
              <a:pathLst>
                <a:path w="811468" h="115396">
                  <a:moveTo>
                    <a:pt x="608268" y="0"/>
                  </a:moveTo>
                  <a:lnTo>
                    <a:pt x="0" y="0"/>
                  </a:lnTo>
                  <a:lnTo>
                    <a:pt x="203200" y="115396"/>
                  </a:lnTo>
                  <a:lnTo>
                    <a:pt x="811468" y="115396"/>
                  </a:lnTo>
                  <a:lnTo>
                    <a:pt x="608268" y="0"/>
                  </a:lnTo>
                  <a:close/>
                </a:path>
              </a:pathLst>
            </a:custGeom>
            <a:solidFill>
              <a:srgbClr val="BFA046"/>
            </a:solidFill>
          </p:spPr>
        </p:sp>
        <p:sp>
          <p:nvSpPr>
            <p:cNvPr id="7" name="TextBox 7"/>
            <p:cNvSpPr txBox="1"/>
            <p:nvPr/>
          </p:nvSpPr>
          <p:spPr>
            <a:xfrm>
              <a:off x="101600" y="-38100"/>
              <a:ext cx="608268" cy="15349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589027">
            <a:off x="16663914" y="-965268"/>
            <a:ext cx="4570576" cy="2850877"/>
            <a:chOff x="0" y="0"/>
            <a:chExt cx="1303095" cy="812800"/>
          </a:xfrm>
        </p:grpSpPr>
        <p:sp>
          <p:nvSpPr>
            <p:cNvPr id="9" name="Freeform 9"/>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0" name="TextBox 10"/>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896500" y="-433653"/>
            <a:ext cx="13066402" cy="1238225"/>
            <a:chOff x="0" y="0"/>
            <a:chExt cx="1527407" cy="144743"/>
          </a:xfrm>
        </p:grpSpPr>
        <p:sp>
          <p:nvSpPr>
            <p:cNvPr id="12" name="Freeform 12"/>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3" name="TextBox 13"/>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166351" y="10181"/>
            <a:ext cx="4935870" cy="619684"/>
            <a:chOff x="0" y="0"/>
            <a:chExt cx="1219374" cy="153089"/>
          </a:xfrm>
        </p:grpSpPr>
        <p:sp>
          <p:nvSpPr>
            <p:cNvPr id="15" name="Freeform 15"/>
            <p:cNvSpPr/>
            <p:nvPr/>
          </p:nvSpPr>
          <p:spPr>
            <a:xfrm>
              <a:off x="0" y="0"/>
              <a:ext cx="1219374" cy="153089"/>
            </a:xfrm>
            <a:custGeom>
              <a:avLst/>
              <a:gdLst/>
              <a:ahLst/>
              <a:cxnLst/>
              <a:rect l="l" t="t" r="r" b="b"/>
              <a:pathLst>
                <a:path w="1219374" h="153089">
                  <a:moveTo>
                    <a:pt x="1016174" y="0"/>
                  </a:moveTo>
                  <a:lnTo>
                    <a:pt x="0" y="0"/>
                  </a:lnTo>
                  <a:lnTo>
                    <a:pt x="203200" y="153089"/>
                  </a:lnTo>
                  <a:lnTo>
                    <a:pt x="1219374" y="153089"/>
                  </a:lnTo>
                  <a:lnTo>
                    <a:pt x="1016174" y="0"/>
                  </a:lnTo>
                  <a:close/>
                </a:path>
              </a:pathLst>
            </a:custGeom>
            <a:solidFill>
              <a:srgbClr val="144158"/>
            </a:solidFill>
          </p:spPr>
        </p:sp>
        <p:sp>
          <p:nvSpPr>
            <p:cNvPr id="16" name="TextBox 16"/>
            <p:cNvSpPr txBox="1"/>
            <p:nvPr/>
          </p:nvSpPr>
          <p:spPr>
            <a:xfrm>
              <a:off x="101600" y="-38100"/>
              <a:ext cx="1016174" cy="191189"/>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03577" y="185459"/>
            <a:ext cx="4729302" cy="946628"/>
            <a:chOff x="0" y="0"/>
            <a:chExt cx="6305736" cy="1262171"/>
          </a:xfrm>
        </p:grpSpPr>
        <p:sp>
          <p:nvSpPr>
            <p:cNvPr id="18" name="Freeform 18"/>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19" name="Freeform 19"/>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20" name="Freeform 20"/>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grpSp>
        <p:nvGrpSpPr>
          <p:cNvPr id="21" name="Group 21"/>
          <p:cNvGrpSpPr/>
          <p:nvPr/>
        </p:nvGrpSpPr>
        <p:grpSpPr>
          <a:xfrm>
            <a:off x="-4830010" y="2808445"/>
            <a:ext cx="25234333" cy="6221255"/>
            <a:chOff x="0" y="0"/>
            <a:chExt cx="2724954" cy="671808"/>
          </a:xfrm>
        </p:grpSpPr>
        <p:sp>
          <p:nvSpPr>
            <p:cNvPr id="22" name="Freeform 22"/>
            <p:cNvSpPr/>
            <p:nvPr/>
          </p:nvSpPr>
          <p:spPr>
            <a:xfrm>
              <a:off x="0" y="0"/>
              <a:ext cx="2724954" cy="671808"/>
            </a:xfrm>
            <a:custGeom>
              <a:avLst/>
              <a:gdLst/>
              <a:ahLst/>
              <a:cxnLst/>
              <a:rect l="l" t="t" r="r" b="b"/>
              <a:pathLst>
                <a:path w="2724954" h="671808">
                  <a:moveTo>
                    <a:pt x="2521754" y="0"/>
                  </a:moveTo>
                  <a:lnTo>
                    <a:pt x="0" y="0"/>
                  </a:lnTo>
                  <a:lnTo>
                    <a:pt x="203200" y="671808"/>
                  </a:lnTo>
                  <a:lnTo>
                    <a:pt x="2724954" y="671808"/>
                  </a:lnTo>
                  <a:lnTo>
                    <a:pt x="2521754" y="0"/>
                  </a:lnTo>
                  <a:close/>
                </a:path>
              </a:pathLst>
            </a:custGeom>
            <a:solidFill>
              <a:srgbClr val="144158">
                <a:alpha val="95686"/>
              </a:srgbClr>
            </a:solidFill>
          </p:spPr>
        </p:sp>
        <p:sp>
          <p:nvSpPr>
            <p:cNvPr id="23" name="TextBox 23"/>
            <p:cNvSpPr txBox="1"/>
            <p:nvPr/>
          </p:nvSpPr>
          <p:spPr>
            <a:xfrm>
              <a:off x="101600" y="-38100"/>
              <a:ext cx="2521754" cy="709908"/>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2838319" y="2006840"/>
            <a:ext cx="4823132" cy="5764088"/>
            <a:chOff x="0" y="0"/>
            <a:chExt cx="747229" cy="893008"/>
          </a:xfrm>
        </p:grpSpPr>
        <p:sp>
          <p:nvSpPr>
            <p:cNvPr id="25" name="Freeform 25"/>
            <p:cNvSpPr/>
            <p:nvPr/>
          </p:nvSpPr>
          <p:spPr>
            <a:xfrm>
              <a:off x="0" y="0"/>
              <a:ext cx="747229" cy="893008"/>
            </a:xfrm>
            <a:custGeom>
              <a:avLst/>
              <a:gdLst/>
              <a:ahLst/>
              <a:cxnLst/>
              <a:rect l="l" t="t" r="r" b="b"/>
              <a:pathLst>
                <a:path w="747229" h="893008">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5"/>
              <a:stretch>
                <a:fillRect l="-39687" r="-39687"/>
              </a:stretch>
            </a:blipFill>
          </p:spPr>
        </p:sp>
      </p:grpSp>
      <p:sp>
        <p:nvSpPr>
          <p:cNvPr id="26" name="TextBox 26"/>
          <p:cNvSpPr txBox="1"/>
          <p:nvPr/>
        </p:nvSpPr>
        <p:spPr>
          <a:xfrm>
            <a:off x="348902" y="9671084"/>
            <a:ext cx="12133740" cy="384810"/>
          </a:xfrm>
          <a:prstGeom prst="rect">
            <a:avLst/>
          </a:prstGeom>
        </p:spPr>
        <p:txBody>
          <a:bodyPr lIns="0" tIns="0" rIns="0" bIns="0" rtlCol="0" anchor="t">
            <a:spAutoFit/>
          </a:bodyPr>
          <a:lstStyle/>
          <a:p>
            <a:pPr algn="just">
              <a:lnSpc>
                <a:spcPts val="2819"/>
              </a:lnSpc>
            </a:pPr>
            <a:r>
              <a:rPr lang="en-US" sz="1999"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27" name="TextBox 27"/>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05</a:t>
            </a:r>
          </a:p>
        </p:txBody>
      </p:sp>
      <p:sp>
        <p:nvSpPr>
          <p:cNvPr id="28" name="TextBox 28"/>
          <p:cNvSpPr txBox="1"/>
          <p:nvPr/>
        </p:nvSpPr>
        <p:spPr>
          <a:xfrm>
            <a:off x="910878" y="1854440"/>
            <a:ext cx="6876279" cy="982346"/>
          </a:xfrm>
          <a:prstGeom prst="rect">
            <a:avLst/>
          </a:prstGeom>
        </p:spPr>
        <p:txBody>
          <a:bodyPr lIns="0" tIns="0" rIns="0" bIns="0" rtlCol="0" anchor="t">
            <a:spAutoFit/>
          </a:bodyPr>
          <a:lstStyle/>
          <a:p>
            <a:pPr algn="l">
              <a:lnSpc>
                <a:spcPts val="7039"/>
              </a:lnSpc>
            </a:pPr>
            <a:r>
              <a:rPr lang="en-US" sz="5499" b="1">
                <a:solidFill>
                  <a:srgbClr val="002C4F"/>
                </a:solidFill>
                <a:latin typeface="Times New Roman Bold"/>
                <a:ea typeface="Times New Roman Bold"/>
                <a:cs typeface="Times New Roman Bold"/>
                <a:sym typeface="Times New Roman Bold"/>
              </a:rPr>
              <a:t>LATAR BELAKANG</a:t>
            </a:r>
          </a:p>
        </p:txBody>
      </p:sp>
      <p:sp>
        <p:nvSpPr>
          <p:cNvPr id="29" name="TextBox 29"/>
          <p:cNvSpPr txBox="1"/>
          <p:nvPr/>
        </p:nvSpPr>
        <p:spPr>
          <a:xfrm>
            <a:off x="910878" y="3247310"/>
            <a:ext cx="11192252" cy="5295900"/>
          </a:xfrm>
          <a:prstGeom prst="rect">
            <a:avLst/>
          </a:prstGeom>
        </p:spPr>
        <p:txBody>
          <a:bodyPr lIns="0" tIns="0" rIns="0" bIns="0" rtlCol="0" anchor="t">
            <a:spAutoFit/>
          </a:bodyPr>
          <a:lstStyle/>
          <a:p>
            <a:pPr algn="just">
              <a:lnSpc>
                <a:spcPts val="3524"/>
              </a:lnSpc>
            </a:pPr>
            <a:r>
              <a:rPr lang="en-US" sz="2499" dirty="0" err="1">
                <a:solidFill>
                  <a:srgbClr val="FFFFFF"/>
                </a:solidFill>
                <a:latin typeface="Times New Roman"/>
                <a:ea typeface="Times New Roman"/>
                <a:cs typeface="Times New Roman"/>
                <a:sym typeface="Times New Roman"/>
              </a:rPr>
              <a:t>Produksi</a:t>
            </a:r>
            <a:r>
              <a:rPr lang="en-US" sz="2499" dirty="0">
                <a:solidFill>
                  <a:srgbClr val="FFFFFF"/>
                </a:solidFill>
                <a:latin typeface="Times New Roman"/>
                <a:ea typeface="Times New Roman"/>
                <a:cs typeface="Times New Roman"/>
                <a:sym typeface="Times New Roman"/>
              </a:rPr>
              <a:t> gula </a:t>
            </a:r>
            <a:r>
              <a:rPr lang="en-US" sz="2499" dirty="0" err="1">
                <a:solidFill>
                  <a:srgbClr val="FFFFFF"/>
                </a:solidFill>
                <a:latin typeface="Times New Roman"/>
                <a:ea typeface="Times New Roman"/>
                <a:cs typeface="Times New Roman"/>
                <a:sym typeface="Times New Roman"/>
              </a:rPr>
              <a:t>merupakan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sektor</a:t>
            </a:r>
            <a:r>
              <a:rPr lang="en-US" sz="2499" dirty="0">
                <a:solidFill>
                  <a:srgbClr val="FFFFFF"/>
                </a:solidFill>
                <a:latin typeface="Times New Roman"/>
                <a:ea typeface="Times New Roman"/>
                <a:cs typeface="Times New Roman"/>
                <a:sym typeface="Times New Roman"/>
              </a:rPr>
              <a:t> vital </a:t>
            </a:r>
            <a:r>
              <a:rPr lang="en-US" sz="2499" dirty="0" err="1">
                <a:solidFill>
                  <a:srgbClr val="FFFFFF"/>
                </a:solidFill>
                <a:latin typeface="Times New Roman"/>
                <a:ea typeface="Times New Roman"/>
                <a:cs typeface="Times New Roman"/>
                <a:sym typeface="Times New Roman"/>
              </a:rPr>
              <a:t>dalam</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perekonomian</a:t>
            </a:r>
            <a:r>
              <a:rPr lang="en-US" sz="2499" dirty="0">
                <a:solidFill>
                  <a:srgbClr val="FFFFFF"/>
                </a:solidFill>
                <a:latin typeface="Times New Roman"/>
                <a:ea typeface="Times New Roman"/>
                <a:cs typeface="Times New Roman"/>
                <a:sym typeface="Times New Roman"/>
              </a:rPr>
              <a:t> Indonesia, yang </a:t>
            </a:r>
            <a:r>
              <a:rPr lang="en-US" sz="2499" dirty="0" err="1">
                <a:solidFill>
                  <a:srgbClr val="FFFFFF"/>
                </a:solidFill>
                <a:latin typeface="Times New Roman"/>
                <a:ea typeface="Times New Roman"/>
                <a:cs typeface="Times New Roman"/>
                <a:sym typeface="Times New Roman"/>
              </a:rPr>
              <a:t>merupakan</a:t>
            </a:r>
            <a:r>
              <a:rPr lang="en-US" sz="2499" dirty="0">
                <a:solidFill>
                  <a:srgbClr val="FFFFFF"/>
                </a:solidFill>
                <a:latin typeface="Times New Roman"/>
                <a:ea typeface="Times New Roman"/>
                <a:cs typeface="Times New Roman"/>
                <a:sym typeface="Times New Roman"/>
              </a:rPr>
              <a:t> salah </a:t>
            </a:r>
            <a:r>
              <a:rPr lang="en-US" sz="2499" dirty="0" err="1">
                <a:solidFill>
                  <a:srgbClr val="FFFFFF"/>
                </a:solidFill>
                <a:latin typeface="Times New Roman"/>
                <a:ea typeface="Times New Roman"/>
                <a:cs typeface="Times New Roman"/>
                <a:sym typeface="Times New Roman"/>
              </a:rPr>
              <a:t>satu</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produsen</a:t>
            </a:r>
            <a:r>
              <a:rPr lang="en-US" sz="2499" dirty="0">
                <a:solidFill>
                  <a:srgbClr val="FFFFFF"/>
                </a:solidFill>
                <a:latin typeface="Times New Roman"/>
                <a:ea typeface="Times New Roman"/>
                <a:cs typeface="Times New Roman"/>
                <a:sym typeface="Times New Roman"/>
              </a:rPr>
              <a:t> gula </a:t>
            </a:r>
            <a:r>
              <a:rPr lang="en-US" sz="2499" dirty="0" err="1">
                <a:solidFill>
                  <a:srgbClr val="FFFFFF"/>
                </a:solidFill>
                <a:latin typeface="Times New Roman"/>
                <a:ea typeface="Times New Roman"/>
                <a:cs typeface="Times New Roman"/>
                <a:sym typeface="Times New Roman"/>
              </a:rPr>
              <a:t>terbesar</a:t>
            </a:r>
            <a:r>
              <a:rPr lang="en-US" sz="2499" dirty="0">
                <a:solidFill>
                  <a:srgbClr val="FFFFFF"/>
                </a:solidFill>
                <a:latin typeface="Times New Roman"/>
                <a:ea typeface="Times New Roman"/>
                <a:cs typeface="Times New Roman"/>
                <a:sym typeface="Times New Roman"/>
              </a:rPr>
              <a:t> di Asia. </a:t>
            </a:r>
            <a:r>
              <a:rPr lang="en-US" sz="2499" dirty="0" err="1">
                <a:solidFill>
                  <a:srgbClr val="FFFFFF"/>
                </a:solidFill>
                <a:latin typeface="Times New Roman"/>
                <a:ea typeface="Times New Roman"/>
                <a:cs typeface="Times New Roman"/>
                <a:sym typeface="Times New Roman"/>
              </a:rPr>
              <a:t>Meningkatnya</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permintaan</a:t>
            </a:r>
            <a:r>
              <a:rPr lang="en-US" sz="2499" dirty="0">
                <a:solidFill>
                  <a:srgbClr val="FFFFFF"/>
                </a:solidFill>
                <a:latin typeface="Times New Roman"/>
                <a:ea typeface="Times New Roman"/>
                <a:cs typeface="Times New Roman"/>
                <a:sym typeface="Times New Roman"/>
              </a:rPr>
              <a:t> gula global </a:t>
            </a:r>
            <a:r>
              <a:rPr lang="en-US" sz="2499" dirty="0" err="1">
                <a:solidFill>
                  <a:srgbClr val="FFFFFF"/>
                </a:solidFill>
                <a:latin typeface="Times New Roman"/>
                <a:ea typeface="Times New Roman"/>
                <a:cs typeface="Times New Roman"/>
                <a:sym typeface="Times New Roman"/>
              </a:rPr>
              <a:t>seiring</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dengan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pertumbuhan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populasi</a:t>
            </a:r>
            <a:r>
              <a:rPr lang="en-US" sz="2499" dirty="0">
                <a:solidFill>
                  <a:srgbClr val="FFFFFF"/>
                </a:solidFill>
                <a:latin typeface="Times New Roman"/>
                <a:ea typeface="Times New Roman"/>
                <a:cs typeface="Times New Roman"/>
                <a:sym typeface="Times New Roman"/>
              </a:rPr>
              <a:t> dan </a:t>
            </a:r>
            <a:r>
              <a:rPr lang="en-US" sz="2499" dirty="0" err="1">
                <a:solidFill>
                  <a:srgbClr val="FFFFFF"/>
                </a:solidFill>
                <a:latin typeface="Times New Roman"/>
                <a:ea typeface="Times New Roman"/>
                <a:cs typeface="Times New Roman"/>
                <a:sym typeface="Times New Roman"/>
              </a:rPr>
              <a:t>perubahan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gaya</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hidup</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masyarakat</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dihadapkan</a:t>
            </a:r>
            <a:r>
              <a:rPr lang="en-US" sz="2499" dirty="0">
                <a:solidFill>
                  <a:srgbClr val="FFFFFF"/>
                </a:solidFill>
                <a:latin typeface="Times New Roman"/>
                <a:ea typeface="Times New Roman"/>
                <a:cs typeface="Times New Roman"/>
                <a:sym typeface="Times New Roman"/>
              </a:rPr>
              <a:t> pada </a:t>
            </a:r>
            <a:r>
              <a:rPr lang="en-US" sz="2499" dirty="0" err="1">
                <a:solidFill>
                  <a:srgbClr val="FFFFFF"/>
                </a:solidFill>
                <a:latin typeface="Times New Roman"/>
                <a:ea typeface="Times New Roman"/>
                <a:cs typeface="Times New Roman"/>
                <a:sym typeface="Times New Roman"/>
              </a:rPr>
              <a:t>tantangan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besar</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seperti</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perubahan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iklim</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fluktuasi</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harga</a:t>
            </a:r>
            <a:r>
              <a:rPr lang="en-US" sz="2499" dirty="0">
                <a:solidFill>
                  <a:srgbClr val="FFFFFF"/>
                </a:solidFill>
                <a:latin typeface="Times New Roman"/>
                <a:ea typeface="Times New Roman"/>
                <a:cs typeface="Times New Roman"/>
                <a:sym typeface="Times New Roman"/>
              </a:rPr>
              <a:t>, dan </a:t>
            </a:r>
            <a:r>
              <a:rPr lang="en-US" sz="2499" dirty="0" err="1">
                <a:solidFill>
                  <a:srgbClr val="FFFFFF"/>
                </a:solidFill>
                <a:latin typeface="Times New Roman"/>
                <a:ea typeface="Times New Roman"/>
                <a:cs typeface="Times New Roman"/>
                <a:sym typeface="Times New Roman"/>
              </a:rPr>
              <a:t>kebijakan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pertanian</a:t>
            </a:r>
            <a:r>
              <a:rPr lang="en-US" sz="2499" dirty="0">
                <a:solidFill>
                  <a:srgbClr val="FFFFFF"/>
                </a:solidFill>
                <a:latin typeface="Times New Roman"/>
                <a:ea typeface="Times New Roman"/>
                <a:cs typeface="Times New Roman"/>
                <a:sym typeface="Times New Roman"/>
              </a:rPr>
              <a:t>. Oleh </a:t>
            </a:r>
            <a:r>
              <a:rPr lang="en-US" sz="2499" dirty="0" err="1">
                <a:solidFill>
                  <a:srgbClr val="FFFFFF"/>
                </a:solidFill>
                <a:latin typeface="Times New Roman"/>
                <a:ea typeface="Times New Roman"/>
                <a:cs typeface="Times New Roman"/>
                <a:sym typeface="Times New Roman"/>
              </a:rPr>
              <a:t>karena</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itu</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analisis</a:t>
            </a:r>
            <a:r>
              <a:rPr lang="en-US" sz="2499" dirty="0">
                <a:solidFill>
                  <a:srgbClr val="FFFFFF"/>
                </a:solidFill>
                <a:latin typeface="Times New Roman"/>
                <a:ea typeface="Times New Roman"/>
                <a:cs typeface="Times New Roman"/>
                <a:sym typeface="Times New Roman"/>
              </a:rPr>
              <a:t> yang </a:t>
            </a:r>
            <a:r>
              <a:rPr lang="en-US" sz="2499" dirty="0" err="1">
                <a:solidFill>
                  <a:srgbClr val="FFFFFF"/>
                </a:solidFill>
                <a:latin typeface="Times New Roman"/>
                <a:ea typeface="Times New Roman"/>
                <a:cs typeface="Times New Roman"/>
                <a:sym typeface="Times New Roman"/>
              </a:rPr>
              <a:t>akurat</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terhadap</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produksi</a:t>
            </a:r>
            <a:r>
              <a:rPr lang="en-US" sz="2499" dirty="0">
                <a:solidFill>
                  <a:srgbClr val="FFFFFF"/>
                </a:solidFill>
                <a:latin typeface="Times New Roman"/>
                <a:ea typeface="Times New Roman"/>
                <a:cs typeface="Times New Roman"/>
                <a:sym typeface="Times New Roman"/>
              </a:rPr>
              <a:t> gula sangat </a:t>
            </a:r>
            <a:r>
              <a:rPr lang="en-US" sz="2499" dirty="0" err="1">
                <a:solidFill>
                  <a:srgbClr val="FFFFFF"/>
                </a:solidFill>
                <a:latin typeface="Times New Roman"/>
                <a:ea typeface="Times New Roman"/>
                <a:cs typeface="Times New Roman"/>
                <a:sym typeface="Times New Roman"/>
              </a:rPr>
              <a:t>diperlukan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untuk</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membantu</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produsen</a:t>
            </a:r>
            <a:r>
              <a:rPr lang="en-US" sz="2499" dirty="0">
                <a:solidFill>
                  <a:srgbClr val="FFFFFF"/>
                </a:solidFill>
                <a:latin typeface="Times New Roman"/>
                <a:ea typeface="Times New Roman"/>
                <a:cs typeface="Times New Roman"/>
                <a:sym typeface="Times New Roman"/>
              </a:rPr>
              <a:t> dan </a:t>
            </a:r>
            <a:r>
              <a:rPr lang="en-US" sz="2499" dirty="0" err="1">
                <a:solidFill>
                  <a:srgbClr val="FFFFFF"/>
                </a:solidFill>
                <a:latin typeface="Times New Roman"/>
                <a:ea typeface="Times New Roman"/>
                <a:cs typeface="Times New Roman"/>
                <a:sym typeface="Times New Roman"/>
              </a:rPr>
              <a:t>pemangku</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kebijakan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dalam</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merumuskan</a:t>
            </a:r>
            <a:r>
              <a:rPr lang="en-US" sz="2499" dirty="0">
                <a:solidFill>
                  <a:srgbClr val="FFFFFF"/>
                </a:solidFill>
                <a:latin typeface="Times New Roman"/>
                <a:ea typeface="Times New Roman"/>
                <a:cs typeface="Times New Roman"/>
                <a:sym typeface="Times New Roman"/>
              </a:rPr>
              <a:t> strategi </a:t>
            </a:r>
            <a:r>
              <a:rPr lang="en-US" sz="2499" dirty="0" err="1">
                <a:solidFill>
                  <a:srgbClr val="FFFFFF"/>
                </a:solidFill>
                <a:latin typeface="Times New Roman"/>
                <a:ea typeface="Times New Roman"/>
                <a:cs typeface="Times New Roman"/>
                <a:sym typeface="Times New Roman"/>
              </a:rPr>
              <a:t>untuk</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menghadapi</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tantangan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ini</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serta</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mendukung</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keberlanjutan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produksi</a:t>
            </a:r>
            <a:r>
              <a:rPr lang="en-US" sz="2499" dirty="0">
                <a:solidFill>
                  <a:srgbClr val="FFFFFF"/>
                </a:solidFill>
                <a:latin typeface="Times New Roman"/>
                <a:ea typeface="Times New Roman"/>
                <a:cs typeface="Times New Roman"/>
                <a:sym typeface="Times New Roman"/>
              </a:rPr>
              <a:t> gula di Indonesia. </a:t>
            </a:r>
            <a:r>
              <a:rPr lang="en-US" sz="2499" dirty="0" err="1">
                <a:solidFill>
                  <a:srgbClr val="FFFFFF"/>
                </a:solidFill>
                <a:latin typeface="Times New Roman"/>
                <a:ea typeface="Times New Roman"/>
                <a:cs typeface="Times New Roman"/>
                <a:sym typeface="Times New Roman"/>
              </a:rPr>
              <a:t>Penggunaan</a:t>
            </a:r>
            <a:r>
              <a:rPr lang="en-US" sz="2499" dirty="0">
                <a:solidFill>
                  <a:srgbClr val="FFFFFF"/>
                </a:solidFill>
                <a:latin typeface="Times New Roman"/>
                <a:ea typeface="Times New Roman"/>
                <a:cs typeface="Times New Roman"/>
                <a:sym typeface="Times New Roman"/>
              </a:rPr>
              <a:t> model SARIMA </a:t>
            </a:r>
            <a:r>
              <a:rPr lang="en-US" sz="2499" dirty="0" err="1">
                <a:solidFill>
                  <a:srgbClr val="FFFFFF"/>
                </a:solidFill>
                <a:latin typeface="Times New Roman"/>
                <a:ea typeface="Times New Roman"/>
                <a:cs typeface="Times New Roman"/>
                <a:sym typeface="Times New Roman"/>
              </a:rPr>
              <a:t>dapat</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memberikan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prediksi</a:t>
            </a:r>
            <a:r>
              <a:rPr lang="en-US" sz="2499" dirty="0">
                <a:solidFill>
                  <a:srgbClr val="FFFFFF"/>
                </a:solidFill>
                <a:latin typeface="Times New Roman"/>
                <a:ea typeface="Times New Roman"/>
                <a:cs typeface="Times New Roman"/>
                <a:sym typeface="Times New Roman"/>
              </a:rPr>
              <a:t> yang </a:t>
            </a:r>
            <a:r>
              <a:rPr lang="en-US" sz="2499" dirty="0" err="1">
                <a:solidFill>
                  <a:srgbClr val="FFFFFF"/>
                </a:solidFill>
                <a:latin typeface="Times New Roman"/>
                <a:ea typeface="Times New Roman"/>
                <a:cs typeface="Times New Roman"/>
                <a:sym typeface="Times New Roman"/>
              </a:rPr>
              <a:t>lebih</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baik</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terkait</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pola</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musiman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dalam</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produksi</a:t>
            </a:r>
            <a:r>
              <a:rPr lang="en-US" sz="2499" dirty="0">
                <a:solidFill>
                  <a:srgbClr val="FFFFFF"/>
                </a:solidFill>
                <a:latin typeface="Times New Roman"/>
                <a:ea typeface="Times New Roman"/>
                <a:cs typeface="Times New Roman"/>
                <a:sym typeface="Times New Roman"/>
              </a:rPr>
              <a:t> gula, </a:t>
            </a:r>
            <a:r>
              <a:rPr lang="en-US" sz="2499" dirty="0" err="1">
                <a:solidFill>
                  <a:srgbClr val="FFFFFF"/>
                </a:solidFill>
                <a:latin typeface="Times New Roman"/>
                <a:ea typeface="Times New Roman"/>
                <a:cs typeface="Times New Roman"/>
                <a:sym typeface="Times New Roman"/>
              </a:rPr>
              <a:t>serta</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membantu</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dalam</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merumuskan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kebijakan</a:t>
            </a:r>
            <a:r>
              <a:rPr lang="en-US" sz="2499" dirty="0">
                <a:solidFill>
                  <a:srgbClr val="FFFFFF"/>
                </a:solidFill>
                <a:latin typeface="Times New Roman"/>
                <a:ea typeface="Times New Roman"/>
                <a:cs typeface="Times New Roman"/>
                <a:sym typeface="Times New Roman"/>
              </a:rPr>
              <a:t> yang </a:t>
            </a:r>
            <a:r>
              <a:rPr lang="en-US" sz="2499" dirty="0" err="1">
                <a:solidFill>
                  <a:srgbClr val="FFFFFF"/>
                </a:solidFill>
                <a:latin typeface="Times New Roman"/>
                <a:ea typeface="Times New Roman"/>
                <a:cs typeface="Times New Roman"/>
                <a:sym typeface="Times New Roman"/>
              </a:rPr>
              <a:t>tepat</a:t>
            </a:r>
            <a:r>
              <a:rPr lang="en-US" sz="2499" dirty="0">
                <a:solidFill>
                  <a:srgbClr val="FFFFFF"/>
                </a:solidFill>
                <a:latin typeface="Times New Roman"/>
                <a:ea typeface="Times New Roman"/>
                <a:cs typeface="Times New Roman"/>
                <a:sym typeface="Times New Roman"/>
              </a:rPr>
              <a:t> dan </a:t>
            </a:r>
            <a:r>
              <a:rPr lang="en-US" sz="2499" dirty="0" err="1">
                <a:solidFill>
                  <a:srgbClr val="FFFFFF"/>
                </a:solidFill>
                <a:latin typeface="Times New Roman"/>
                <a:ea typeface="Times New Roman"/>
                <a:cs typeface="Times New Roman"/>
                <a:sym typeface="Times New Roman"/>
              </a:rPr>
              <a:t>meningkatkan</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produktivitas</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sektor</a:t>
            </a:r>
            <a:r>
              <a:rPr lang="en-US" sz="2499" dirty="0">
                <a:solidFill>
                  <a:srgbClr val="FFFFFF"/>
                </a:solidFill>
                <a:latin typeface="Times New Roman"/>
                <a:ea typeface="Times New Roman"/>
                <a:cs typeface="Times New Roman"/>
                <a:sym typeface="Times New Roman"/>
              </a:rPr>
              <a:t> </a:t>
            </a:r>
            <a:r>
              <a:rPr lang="en-US" sz="2499" dirty="0" err="1">
                <a:solidFill>
                  <a:srgbClr val="FFFFFF"/>
                </a:solidFill>
                <a:latin typeface="Times New Roman"/>
                <a:ea typeface="Times New Roman"/>
                <a:cs typeface="Times New Roman"/>
                <a:sym typeface="Times New Roman"/>
              </a:rPr>
              <a:t>ini</a:t>
            </a:r>
            <a:r>
              <a:rPr lang="en-US" sz="2499" dirty="0">
                <a:solidFill>
                  <a:srgbClr val="FFFFFF"/>
                </a:solidFill>
                <a:latin typeface="Times New Roman"/>
                <a:ea typeface="Times New Roman"/>
                <a:cs typeface="Times New Roman"/>
                <a:sym typeface="Times New Roman"/>
              </a:rPr>
              <a:t>.</a:t>
            </a:r>
          </a:p>
          <a:p>
            <a:pPr algn="just">
              <a:lnSpc>
                <a:spcPts val="3524"/>
              </a:lnSpc>
            </a:pPr>
            <a:endParaRPr lang="en-US" sz="2499" dirty="0">
              <a:solidFill>
                <a:srgbClr val="FFFFFF"/>
              </a:solidFill>
              <a:latin typeface="Times New Roman"/>
              <a:ea typeface="Times New Roman"/>
              <a:cs typeface="Times New Roman"/>
              <a:sym typeface="Times New Roman"/>
            </a:endParaRPr>
          </a:p>
        </p:txBody>
      </p:sp>
      <p:sp>
        <p:nvSpPr>
          <p:cNvPr id="30" name="AutoShape 30"/>
          <p:cNvSpPr/>
          <p:nvPr/>
        </p:nvSpPr>
        <p:spPr>
          <a:xfrm>
            <a:off x="923925" y="2707563"/>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589027">
            <a:off x="-2473845" y="8204909"/>
            <a:ext cx="4947690" cy="3086100"/>
            <a:chOff x="0" y="0"/>
            <a:chExt cx="1303095" cy="812800"/>
          </a:xfrm>
        </p:grpSpPr>
        <p:sp>
          <p:nvSpPr>
            <p:cNvPr id="3" name="Freeform 3"/>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4" name="TextBox 4"/>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35906" y="9154707"/>
            <a:ext cx="14144497" cy="1186504"/>
            <a:chOff x="0" y="0"/>
            <a:chExt cx="1527407" cy="128126"/>
          </a:xfrm>
        </p:grpSpPr>
        <p:sp>
          <p:nvSpPr>
            <p:cNvPr id="6" name="Freeform 6"/>
            <p:cNvSpPr/>
            <p:nvPr/>
          </p:nvSpPr>
          <p:spPr>
            <a:xfrm>
              <a:off x="0" y="0"/>
              <a:ext cx="1527407" cy="128126"/>
            </a:xfrm>
            <a:custGeom>
              <a:avLst/>
              <a:gdLst/>
              <a:ahLst/>
              <a:cxnLst/>
              <a:rect l="l" t="t" r="r" b="b"/>
              <a:pathLst>
                <a:path w="1527407" h="128126">
                  <a:moveTo>
                    <a:pt x="1324207" y="0"/>
                  </a:moveTo>
                  <a:lnTo>
                    <a:pt x="0" y="0"/>
                  </a:lnTo>
                  <a:lnTo>
                    <a:pt x="203200" y="128126"/>
                  </a:lnTo>
                  <a:lnTo>
                    <a:pt x="1527407" y="128126"/>
                  </a:lnTo>
                  <a:lnTo>
                    <a:pt x="1324207" y="0"/>
                  </a:lnTo>
                  <a:close/>
                </a:path>
              </a:pathLst>
            </a:custGeom>
            <a:solidFill>
              <a:srgbClr val="BFA046"/>
            </a:solidFill>
          </p:spPr>
        </p:sp>
        <p:sp>
          <p:nvSpPr>
            <p:cNvPr id="7" name="TextBox 7"/>
            <p:cNvSpPr txBox="1"/>
            <p:nvPr/>
          </p:nvSpPr>
          <p:spPr>
            <a:xfrm>
              <a:off x="101600" y="-38100"/>
              <a:ext cx="1324207" cy="16622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649855" y="9575641"/>
            <a:ext cx="14144497" cy="1340390"/>
            <a:chOff x="0" y="0"/>
            <a:chExt cx="1527407" cy="144743"/>
          </a:xfrm>
        </p:grpSpPr>
        <p:sp>
          <p:nvSpPr>
            <p:cNvPr id="9" name="Freeform 9"/>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0" name="TextBox 10"/>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2589027">
            <a:off x="15814155" y="-868118"/>
            <a:ext cx="4947690" cy="3086100"/>
            <a:chOff x="0" y="0"/>
            <a:chExt cx="1303095" cy="812800"/>
          </a:xfrm>
        </p:grpSpPr>
        <p:sp>
          <p:nvSpPr>
            <p:cNvPr id="12" name="Freeform 12"/>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3" name="TextBox 13"/>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2818405" y="-292640"/>
            <a:ext cx="14144497" cy="1340390"/>
            <a:chOff x="0" y="0"/>
            <a:chExt cx="1527407" cy="144743"/>
          </a:xfrm>
        </p:grpSpPr>
        <p:sp>
          <p:nvSpPr>
            <p:cNvPr id="15" name="Freeform 15"/>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6" name="TextBox 16"/>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3044319" y="-670195"/>
            <a:ext cx="14144497" cy="1340390"/>
            <a:chOff x="0" y="0"/>
            <a:chExt cx="1527407" cy="144743"/>
          </a:xfrm>
        </p:grpSpPr>
        <p:sp>
          <p:nvSpPr>
            <p:cNvPr id="18" name="Freeform 18"/>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9" name="TextBox 19"/>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4830010" y="3803110"/>
            <a:ext cx="25234333" cy="2822564"/>
            <a:chOff x="0" y="0"/>
            <a:chExt cx="2724954" cy="304797"/>
          </a:xfrm>
        </p:grpSpPr>
        <p:sp>
          <p:nvSpPr>
            <p:cNvPr id="21" name="Freeform 21"/>
            <p:cNvSpPr/>
            <p:nvPr/>
          </p:nvSpPr>
          <p:spPr>
            <a:xfrm>
              <a:off x="0" y="0"/>
              <a:ext cx="2724954" cy="304797"/>
            </a:xfrm>
            <a:custGeom>
              <a:avLst/>
              <a:gdLst/>
              <a:ahLst/>
              <a:cxnLst/>
              <a:rect l="l" t="t" r="r" b="b"/>
              <a:pathLst>
                <a:path w="2724954" h="304797">
                  <a:moveTo>
                    <a:pt x="2521754" y="0"/>
                  </a:moveTo>
                  <a:lnTo>
                    <a:pt x="0" y="0"/>
                  </a:lnTo>
                  <a:lnTo>
                    <a:pt x="203200" y="304797"/>
                  </a:lnTo>
                  <a:lnTo>
                    <a:pt x="2724954" y="304797"/>
                  </a:lnTo>
                  <a:lnTo>
                    <a:pt x="2521754" y="0"/>
                  </a:lnTo>
                  <a:close/>
                </a:path>
              </a:pathLst>
            </a:custGeom>
            <a:solidFill>
              <a:srgbClr val="BFA046"/>
            </a:solidFill>
          </p:spPr>
        </p:sp>
        <p:sp>
          <p:nvSpPr>
            <p:cNvPr id="22" name="TextBox 22"/>
            <p:cNvSpPr txBox="1"/>
            <p:nvPr/>
          </p:nvSpPr>
          <p:spPr>
            <a:xfrm>
              <a:off x="101600" y="-38100"/>
              <a:ext cx="2521754" cy="34289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2838319" y="2261456"/>
            <a:ext cx="4823132" cy="5764088"/>
            <a:chOff x="0" y="0"/>
            <a:chExt cx="747229" cy="893008"/>
          </a:xfrm>
        </p:grpSpPr>
        <p:sp>
          <p:nvSpPr>
            <p:cNvPr id="24" name="Freeform 24"/>
            <p:cNvSpPr/>
            <p:nvPr/>
          </p:nvSpPr>
          <p:spPr>
            <a:xfrm>
              <a:off x="0" y="0"/>
              <a:ext cx="747229" cy="893008"/>
            </a:xfrm>
            <a:custGeom>
              <a:avLst/>
              <a:gdLst/>
              <a:ahLst/>
              <a:cxnLst/>
              <a:rect l="l" t="t" r="r" b="b"/>
              <a:pathLst>
                <a:path w="747229" h="893008">
                  <a:moveTo>
                    <a:pt x="40129" y="0"/>
                  </a:moveTo>
                  <a:lnTo>
                    <a:pt x="707100" y="0"/>
                  </a:lnTo>
                  <a:cubicBezTo>
                    <a:pt x="729263" y="0"/>
                    <a:pt x="747229" y="17966"/>
                    <a:pt x="747229" y="40129"/>
                  </a:cubicBezTo>
                  <a:lnTo>
                    <a:pt x="747229" y="852879"/>
                  </a:lnTo>
                  <a:cubicBezTo>
                    <a:pt x="747229" y="863522"/>
                    <a:pt x="743002" y="873729"/>
                    <a:pt x="735476" y="881255"/>
                  </a:cubicBezTo>
                  <a:cubicBezTo>
                    <a:pt x="727950" y="888780"/>
                    <a:pt x="717743" y="893008"/>
                    <a:pt x="707100" y="893008"/>
                  </a:cubicBezTo>
                  <a:lnTo>
                    <a:pt x="40129" y="893008"/>
                  </a:lnTo>
                  <a:cubicBezTo>
                    <a:pt x="29486" y="893008"/>
                    <a:pt x="19279" y="888780"/>
                    <a:pt x="11754" y="881255"/>
                  </a:cubicBezTo>
                  <a:cubicBezTo>
                    <a:pt x="4228" y="873729"/>
                    <a:pt x="0" y="863522"/>
                    <a:pt x="0" y="852879"/>
                  </a:cubicBezTo>
                  <a:lnTo>
                    <a:pt x="0" y="40129"/>
                  </a:lnTo>
                  <a:cubicBezTo>
                    <a:pt x="0" y="29486"/>
                    <a:pt x="4228" y="19279"/>
                    <a:pt x="11754" y="11754"/>
                  </a:cubicBezTo>
                  <a:cubicBezTo>
                    <a:pt x="19279" y="4228"/>
                    <a:pt x="29486" y="0"/>
                    <a:pt x="40129" y="0"/>
                  </a:cubicBezTo>
                  <a:close/>
                </a:path>
              </a:pathLst>
            </a:custGeom>
            <a:blipFill>
              <a:blip r:embed="rId2"/>
              <a:stretch>
                <a:fillRect l="-34908" r="-34908"/>
              </a:stretch>
            </a:blipFill>
          </p:spPr>
        </p:sp>
      </p:grpSp>
      <p:sp>
        <p:nvSpPr>
          <p:cNvPr id="25" name="TextBox 25"/>
          <p:cNvSpPr txBox="1"/>
          <p:nvPr/>
        </p:nvSpPr>
        <p:spPr>
          <a:xfrm>
            <a:off x="1213972" y="4047261"/>
            <a:ext cx="11066939" cy="2210436"/>
          </a:xfrm>
          <a:prstGeom prst="rect">
            <a:avLst/>
          </a:prstGeom>
        </p:spPr>
        <p:txBody>
          <a:bodyPr lIns="0" tIns="0" rIns="0" bIns="0" rtlCol="0" anchor="t">
            <a:spAutoFit/>
          </a:bodyPr>
          <a:lstStyle/>
          <a:p>
            <a:pPr algn="ctr">
              <a:lnSpc>
                <a:spcPts val="8319"/>
              </a:lnSpc>
            </a:pPr>
            <a:r>
              <a:rPr lang="en-US" sz="6499" b="1">
                <a:solidFill>
                  <a:srgbClr val="F6FCFB"/>
                </a:solidFill>
                <a:latin typeface="Times New Roman Bold"/>
                <a:ea typeface="Times New Roman Bold"/>
                <a:cs typeface="Times New Roman Bold"/>
                <a:sym typeface="Times New Roman Bold"/>
              </a:rPr>
              <a:t>METODE </a:t>
            </a:r>
          </a:p>
          <a:p>
            <a:pPr algn="ctr">
              <a:lnSpc>
                <a:spcPts val="8319"/>
              </a:lnSpc>
            </a:pPr>
            <a:r>
              <a:rPr lang="en-US" sz="6499" b="1">
                <a:solidFill>
                  <a:srgbClr val="F6FCFB"/>
                </a:solidFill>
                <a:latin typeface="Times New Roman Bold"/>
                <a:ea typeface="Times New Roman Bold"/>
                <a:cs typeface="Times New Roman Bold"/>
                <a:sym typeface="Times New Roman Bold"/>
              </a:rPr>
              <a:t>PENELITIAN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93740" y="8164890"/>
            <a:ext cx="6336978" cy="466725"/>
          </a:xfrm>
          <a:prstGeom prst="rect">
            <a:avLst/>
          </a:prstGeom>
        </p:spPr>
        <p:txBody>
          <a:bodyPr lIns="0" tIns="0" rIns="0" bIns="0" rtlCol="0" anchor="t">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id="3" name="TextBox 3"/>
          <p:cNvSpPr txBox="1"/>
          <p:nvPr/>
        </p:nvSpPr>
        <p:spPr>
          <a:xfrm>
            <a:off x="1207016" y="8163937"/>
            <a:ext cx="595126" cy="466725"/>
          </a:xfrm>
          <a:prstGeom prst="rect">
            <a:avLst/>
          </a:prstGeom>
        </p:spPr>
        <p:txBody>
          <a:bodyPr lIns="0" tIns="0" rIns="0" bIns="0" rtlCol="0" anchor="t">
            <a:spAutoFit/>
          </a:bodyPr>
          <a:lstStyle/>
          <a:p>
            <a:pPr algn="ctr">
              <a:lnSpc>
                <a:spcPts val="3600"/>
              </a:lnSpc>
            </a:pPr>
            <a:r>
              <a:rPr lang="en-US" sz="3000" b="1">
                <a:solidFill>
                  <a:srgbClr val="FFFFFF"/>
                </a:solidFill>
                <a:latin typeface="Arial Nova Bold"/>
                <a:ea typeface="Arial Nova Bold"/>
                <a:cs typeface="Arial Nova Bold"/>
                <a:sym typeface="Arial Nova Bold"/>
              </a:rPr>
              <a:t>04</a:t>
            </a:r>
          </a:p>
        </p:txBody>
      </p:sp>
      <p:grpSp>
        <p:nvGrpSpPr>
          <p:cNvPr id="4" name="Group 4"/>
          <p:cNvGrpSpPr/>
          <p:nvPr/>
        </p:nvGrpSpPr>
        <p:grpSpPr>
          <a:xfrm>
            <a:off x="-6635906" y="9154707"/>
            <a:ext cx="27308989" cy="1186504"/>
            <a:chOff x="0" y="0"/>
            <a:chExt cx="2948988" cy="128126"/>
          </a:xfrm>
        </p:grpSpPr>
        <p:sp>
          <p:nvSpPr>
            <p:cNvPr id="5" name="Freeform 5"/>
            <p:cNvSpPr/>
            <p:nvPr/>
          </p:nvSpPr>
          <p:spPr>
            <a:xfrm>
              <a:off x="0" y="0"/>
              <a:ext cx="2948988" cy="128126"/>
            </a:xfrm>
            <a:custGeom>
              <a:avLst/>
              <a:gdLst/>
              <a:ahLst/>
              <a:cxnLst/>
              <a:rect l="l" t="t" r="r" b="b"/>
              <a:pathLst>
                <a:path w="2948988" h="128126">
                  <a:moveTo>
                    <a:pt x="2745788" y="0"/>
                  </a:moveTo>
                  <a:lnTo>
                    <a:pt x="0" y="0"/>
                  </a:lnTo>
                  <a:lnTo>
                    <a:pt x="203200" y="128126"/>
                  </a:lnTo>
                  <a:lnTo>
                    <a:pt x="2948988" y="128126"/>
                  </a:lnTo>
                  <a:lnTo>
                    <a:pt x="2745788" y="0"/>
                  </a:lnTo>
                  <a:close/>
                </a:path>
              </a:pathLst>
            </a:custGeom>
            <a:solidFill>
              <a:srgbClr val="BFA046"/>
            </a:solidFill>
          </p:spPr>
        </p:sp>
        <p:sp>
          <p:nvSpPr>
            <p:cNvPr id="6" name="TextBox 6"/>
            <p:cNvSpPr txBox="1"/>
            <p:nvPr/>
          </p:nvSpPr>
          <p:spPr>
            <a:xfrm>
              <a:off x="101600" y="-38100"/>
              <a:ext cx="2745788" cy="16622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649855" y="9575641"/>
            <a:ext cx="25738912" cy="1340390"/>
            <a:chOff x="0" y="0"/>
            <a:chExt cx="2779441" cy="144743"/>
          </a:xfrm>
        </p:grpSpPr>
        <p:sp>
          <p:nvSpPr>
            <p:cNvPr id="8" name="Freeform 8"/>
            <p:cNvSpPr/>
            <p:nvPr/>
          </p:nvSpPr>
          <p:spPr>
            <a:xfrm>
              <a:off x="0" y="0"/>
              <a:ext cx="2779441" cy="144743"/>
            </a:xfrm>
            <a:custGeom>
              <a:avLst/>
              <a:gdLst/>
              <a:ahLst/>
              <a:cxnLst/>
              <a:rect l="l" t="t" r="r" b="b"/>
              <a:pathLst>
                <a:path w="2779441" h="144743">
                  <a:moveTo>
                    <a:pt x="2576241" y="0"/>
                  </a:moveTo>
                  <a:lnTo>
                    <a:pt x="0" y="0"/>
                  </a:lnTo>
                  <a:lnTo>
                    <a:pt x="203200" y="144743"/>
                  </a:lnTo>
                  <a:lnTo>
                    <a:pt x="2779441" y="144743"/>
                  </a:lnTo>
                  <a:lnTo>
                    <a:pt x="2576241" y="0"/>
                  </a:lnTo>
                  <a:close/>
                </a:path>
              </a:pathLst>
            </a:custGeom>
            <a:solidFill>
              <a:srgbClr val="144158"/>
            </a:solidFill>
          </p:spPr>
        </p:sp>
        <p:sp>
          <p:nvSpPr>
            <p:cNvPr id="9" name="TextBox 9"/>
            <p:cNvSpPr txBox="1"/>
            <p:nvPr/>
          </p:nvSpPr>
          <p:spPr>
            <a:xfrm>
              <a:off x="101600" y="-38100"/>
              <a:ext cx="2576241" cy="18284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2589027">
            <a:off x="15814155" y="-868118"/>
            <a:ext cx="4947690" cy="3086100"/>
            <a:chOff x="0" y="0"/>
            <a:chExt cx="1303095" cy="812800"/>
          </a:xfrm>
        </p:grpSpPr>
        <p:sp>
          <p:nvSpPr>
            <p:cNvPr id="11" name="Freeform 11"/>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12" name="TextBox 12"/>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818405" y="-292640"/>
            <a:ext cx="14144497" cy="1340390"/>
            <a:chOff x="0" y="0"/>
            <a:chExt cx="1527407" cy="144743"/>
          </a:xfrm>
        </p:grpSpPr>
        <p:sp>
          <p:nvSpPr>
            <p:cNvPr id="14" name="Freeform 14"/>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5" name="TextBox 15"/>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780485" y="187815"/>
            <a:ext cx="5343123" cy="707535"/>
            <a:chOff x="0" y="0"/>
            <a:chExt cx="1219374" cy="161469"/>
          </a:xfrm>
        </p:grpSpPr>
        <p:sp>
          <p:nvSpPr>
            <p:cNvPr id="17" name="Freeform 17"/>
            <p:cNvSpPr/>
            <p:nvPr/>
          </p:nvSpPr>
          <p:spPr>
            <a:xfrm>
              <a:off x="0" y="0"/>
              <a:ext cx="1219374" cy="161469"/>
            </a:xfrm>
            <a:custGeom>
              <a:avLst/>
              <a:gdLst/>
              <a:ahLst/>
              <a:cxnLst/>
              <a:rect l="l" t="t" r="r" b="b"/>
              <a:pathLst>
                <a:path w="1219374" h="161469">
                  <a:moveTo>
                    <a:pt x="1016174" y="0"/>
                  </a:moveTo>
                  <a:lnTo>
                    <a:pt x="0" y="0"/>
                  </a:lnTo>
                  <a:lnTo>
                    <a:pt x="203200" y="161469"/>
                  </a:lnTo>
                  <a:lnTo>
                    <a:pt x="1219374" y="161469"/>
                  </a:lnTo>
                  <a:lnTo>
                    <a:pt x="1016174" y="0"/>
                  </a:lnTo>
                  <a:close/>
                </a:path>
              </a:pathLst>
            </a:custGeom>
            <a:solidFill>
              <a:srgbClr val="144158"/>
            </a:solidFill>
          </p:spPr>
        </p:sp>
        <p:sp>
          <p:nvSpPr>
            <p:cNvPr id="18" name="TextBox 18"/>
            <p:cNvSpPr txBox="1"/>
            <p:nvPr/>
          </p:nvSpPr>
          <p:spPr>
            <a:xfrm>
              <a:off x="101600" y="-38100"/>
              <a:ext cx="1016174" cy="199569"/>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3044319" y="-670195"/>
            <a:ext cx="14144497" cy="1340390"/>
            <a:chOff x="0" y="0"/>
            <a:chExt cx="1527407" cy="144743"/>
          </a:xfrm>
        </p:grpSpPr>
        <p:sp>
          <p:nvSpPr>
            <p:cNvPr id="20" name="Freeform 20"/>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21" name="TextBox 21"/>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22394" y="187815"/>
            <a:ext cx="5740148" cy="1049694"/>
            <a:chOff x="0" y="0"/>
            <a:chExt cx="1511808" cy="276463"/>
          </a:xfrm>
        </p:grpSpPr>
        <p:sp>
          <p:nvSpPr>
            <p:cNvPr id="23" name="Freeform 23"/>
            <p:cNvSpPr/>
            <p:nvPr/>
          </p:nvSpPr>
          <p:spPr>
            <a:xfrm>
              <a:off x="0" y="0"/>
              <a:ext cx="1511808" cy="276463"/>
            </a:xfrm>
            <a:custGeom>
              <a:avLst/>
              <a:gdLst/>
              <a:ahLst/>
              <a:cxnLst/>
              <a:rect l="l" t="t" r="r" b="b"/>
              <a:pathLst>
                <a:path w="1511808" h="276463">
                  <a:moveTo>
                    <a:pt x="47206" y="0"/>
                  </a:moveTo>
                  <a:lnTo>
                    <a:pt x="1464603" y="0"/>
                  </a:lnTo>
                  <a:cubicBezTo>
                    <a:pt x="1490674" y="0"/>
                    <a:pt x="1511808" y="21135"/>
                    <a:pt x="1511808" y="47206"/>
                  </a:cubicBezTo>
                  <a:lnTo>
                    <a:pt x="1511808" y="229257"/>
                  </a:lnTo>
                  <a:cubicBezTo>
                    <a:pt x="1511808" y="241777"/>
                    <a:pt x="1506835" y="253784"/>
                    <a:pt x="1497982" y="262636"/>
                  </a:cubicBezTo>
                  <a:cubicBezTo>
                    <a:pt x="1489129" y="271489"/>
                    <a:pt x="1477123" y="276463"/>
                    <a:pt x="1464603" y="276463"/>
                  </a:cubicBezTo>
                  <a:lnTo>
                    <a:pt x="47206" y="276463"/>
                  </a:lnTo>
                  <a:cubicBezTo>
                    <a:pt x="21135" y="276463"/>
                    <a:pt x="0" y="255328"/>
                    <a:pt x="0" y="229257"/>
                  </a:cubicBezTo>
                  <a:lnTo>
                    <a:pt x="0" y="47206"/>
                  </a:lnTo>
                  <a:cubicBezTo>
                    <a:pt x="0" y="34686"/>
                    <a:pt x="4973" y="22679"/>
                    <a:pt x="13826" y="13826"/>
                  </a:cubicBezTo>
                  <a:cubicBezTo>
                    <a:pt x="22679" y="4973"/>
                    <a:pt x="34686" y="0"/>
                    <a:pt x="47206" y="0"/>
                  </a:cubicBezTo>
                  <a:close/>
                </a:path>
              </a:pathLst>
            </a:custGeom>
            <a:solidFill>
              <a:srgbClr val="FFFFFF">
                <a:alpha val="89804"/>
              </a:srgbClr>
            </a:solidFill>
            <a:ln cap="rnd">
              <a:noFill/>
              <a:prstDash val="solid"/>
              <a:round/>
            </a:ln>
          </p:spPr>
        </p:sp>
        <p:sp>
          <p:nvSpPr>
            <p:cNvPr id="24" name="TextBox 24"/>
            <p:cNvSpPr txBox="1"/>
            <p:nvPr/>
          </p:nvSpPr>
          <p:spPr>
            <a:xfrm>
              <a:off x="0" y="-38100"/>
              <a:ext cx="1511808" cy="314563"/>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35649" y="239348"/>
            <a:ext cx="4729302" cy="946628"/>
            <a:chOff x="0" y="0"/>
            <a:chExt cx="6305736" cy="1262171"/>
          </a:xfrm>
        </p:grpSpPr>
        <p:sp>
          <p:nvSpPr>
            <p:cNvPr id="26" name="Freeform 26"/>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2"/>
              <a:stretch>
                <a:fillRect/>
              </a:stretch>
            </a:blipFill>
          </p:spPr>
        </p:sp>
        <p:sp>
          <p:nvSpPr>
            <p:cNvPr id="27" name="Freeform 27"/>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3"/>
              <a:stretch>
                <a:fillRect/>
              </a:stretch>
            </a:blipFill>
          </p:spPr>
        </p:sp>
        <p:sp>
          <p:nvSpPr>
            <p:cNvPr id="28" name="Freeform 28"/>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4"/>
              <a:stretch>
                <a:fillRect/>
              </a:stretch>
            </a:blipFill>
          </p:spPr>
        </p:sp>
      </p:grpSp>
      <p:grpSp>
        <p:nvGrpSpPr>
          <p:cNvPr id="29" name="Group 29"/>
          <p:cNvGrpSpPr/>
          <p:nvPr/>
        </p:nvGrpSpPr>
        <p:grpSpPr>
          <a:xfrm>
            <a:off x="-4830010" y="3239346"/>
            <a:ext cx="26852221" cy="5592572"/>
            <a:chOff x="0" y="0"/>
            <a:chExt cx="2899663" cy="603919"/>
          </a:xfrm>
        </p:grpSpPr>
        <p:sp>
          <p:nvSpPr>
            <p:cNvPr id="30" name="Freeform 30"/>
            <p:cNvSpPr/>
            <p:nvPr/>
          </p:nvSpPr>
          <p:spPr>
            <a:xfrm>
              <a:off x="0" y="0"/>
              <a:ext cx="2899663" cy="603919"/>
            </a:xfrm>
            <a:custGeom>
              <a:avLst/>
              <a:gdLst/>
              <a:ahLst/>
              <a:cxnLst/>
              <a:rect l="l" t="t" r="r" b="b"/>
              <a:pathLst>
                <a:path w="2899663" h="603919">
                  <a:moveTo>
                    <a:pt x="2696463" y="0"/>
                  </a:moveTo>
                  <a:lnTo>
                    <a:pt x="0" y="0"/>
                  </a:lnTo>
                  <a:lnTo>
                    <a:pt x="203200" y="603919"/>
                  </a:lnTo>
                  <a:lnTo>
                    <a:pt x="2899663" y="603919"/>
                  </a:lnTo>
                  <a:lnTo>
                    <a:pt x="2696463" y="0"/>
                  </a:lnTo>
                  <a:close/>
                </a:path>
              </a:pathLst>
            </a:custGeom>
            <a:solidFill>
              <a:srgbClr val="144158">
                <a:alpha val="95686"/>
              </a:srgbClr>
            </a:solidFill>
          </p:spPr>
        </p:sp>
        <p:sp>
          <p:nvSpPr>
            <p:cNvPr id="31" name="TextBox 31"/>
            <p:cNvSpPr txBox="1"/>
            <p:nvPr/>
          </p:nvSpPr>
          <p:spPr>
            <a:xfrm>
              <a:off x="101600" y="-38100"/>
              <a:ext cx="2696463" cy="642019"/>
            </a:xfrm>
            <a:prstGeom prst="rect">
              <a:avLst/>
            </a:prstGeom>
          </p:spPr>
          <p:txBody>
            <a:bodyPr lIns="50800" tIns="50800" rIns="50800" bIns="50800" rtlCol="0" anchor="ctr"/>
            <a:lstStyle/>
            <a:p>
              <a:pPr algn="ctr">
                <a:lnSpc>
                  <a:spcPts val="2659"/>
                </a:lnSpc>
              </a:pPr>
              <a:endParaRPr/>
            </a:p>
          </p:txBody>
        </p:sp>
      </p:grpSp>
      <p:graphicFrame>
        <p:nvGraphicFramePr>
          <p:cNvPr id="32" name="Table 32"/>
          <p:cNvGraphicFramePr>
            <a:graphicFrameLocks noGrp="1"/>
          </p:cNvGraphicFramePr>
          <p:nvPr/>
        </p:nvGraphicFramePr>
        <p:xfrm>
          <a:off x="9782957" y="2478465"/>
          <a:ext cx="7781488" cy="6153150"/>
        </p:xfrm>
        <a:graphic>
          <a:graphicData uri="http://schemas.openxmlformats.org/drawingml/2006/table">
            <a:tbl>
              <a:tblPr/>
              <a:tblGrid>
                <a:gridCol w="2181074">
                  <a:extLst>
                    <a:ext uri="{9D8B030D-6E8A-4147-A177-3AD203B41FA5}">
                      <a16:colId xmlns:a16="http://schemas.microsoft.com/office/drawing/2014/main" val="20000"/>
                    </a:ext>
                  </a:extLst>
                </a:gridCol>
                <a:gridCol w="1383838">
                  <a:extLst>
                    <a:ext uri="{9D8B030D-6E8A-4147-A177-3AD203B41FA5}">
                      <a16:colId xmlns:a16="http://schemas.microsoft.com/office/drawing/2014/main" val="20001"/>
                    </a:ext>
                  </a:extLst>
                </a:gridCol>
                <a:gridCol w="1291414">
                  <a:extLst>
                    <a:ext uri="{9D8B030D-6E8A-4147-A177-3AD203B41FA5}">
                      <a16:colId xmlns:a16="http://schemas.microsoft.com/office/drawing/2014/main" val="20002"/>
                    </a:ext>
                  </a:extLst>
                </a:gridCol>
                <a:gridCol w="1320127">
                  <a:extLst>
                    <a:ext uri="{9D8B030D-6E8A-4147-A177-3AD203B41FA5}">
                      <a16:colId xmlns:a16="http://schemas.microsoft.com/office/drawing/2014/main" val="20003"/>
                    </a:ext>
                  </a:extLst>
                </a:gridCol>
                <a:gridCol w="1605035">
                  <a:extLst>
                    <a:ext uri="{9D8B030D-6E8A-4147-A177-3AD203B41FA5}">
                      <a16:colId xmlns:a16="http://schemas.microsoft.com/office/drawing/2014/main" val="20004"/>
                    </a:ext>
                  </a:extLst>
                </a:gridCol>
              </a:tblGrid>
              <a:tr h="1025525">
                <a:tc rowSpan="2">
                  <a:txBody>
                    <a:bodyPr/>
                    <a:lstStyle/>
                    <a:p>
                      <a:pPr algn="ctr">
                        <a:lnSpc>
                          <a:spcPts val="2799"/>
                        </a:lnSpc>
                        <a:defRPr/>
                      </a:pPr>
                      <a:r>
                        <a:rPr lang="en-US" sz="1999" b="1">
                          <a:solidFill>
                            <a:srgbClr val="FFFFFF"/>
                          </a:solidFill>
                          <a:latin typeface="Canva Sans Bold"/>
                          <a:ea typeface="Canva Sans Bold"/>
                          <a:cs typeface="Canva Sans Bold"/>
                          <a:sym typeface="Canva Sans Bold"/>
                        </a:rPr>
                        <a:t>Bulan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tc gridSpan="4">
                  <a:txBody>
                    <a:bodyPr/>
                    <a:lstStyle/>
                    <a:p>
                      <a:pPr algn="ctr">
                        <a:lnSpc>
                          <a:spcPts val="2800"/>
                        </a:lnSpc>
                        <a:defRPr/>
                      </a:pPr>
                      <a:r>
                        <a:rPr lang="en-US" sz="2000" b="1">
                          <a:solidFill>
                            <a:srgbClr val="FFFFFF"/>
                          </a:solidFill>
                          <a:latin typeface="Canva Sans Bold"/>
                          <a:ea typeface="Canva Sans Bold"/>
                          <a:cs typeface="Canva Sans Bold"/>
                          <a:sym typeface="Canva Sans Bold"/>
                        </a:rPr>
                        <a:t>Tahun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tc hMerge="1">
                  <a:txBody>
                    <a:bodyPr/>
                    <a:lstStyle/>
                    <a:p>
                      <a:pPr algn="ctr">
                        <a:lnSpc>
                          <a:spcPts val="2800"/>
                        </a:lnSpc>
                        <a:defRPr/>
                      </a:pPr>
                      <a:r>
                        <a:rPr lang="en-US" sz="2000" b="1">
                          <a:solidFill>
                            <a:srgbClr val="FFFFFF"/>
                          </a:solidFill>
                          <a:latin typeface="Canva Sans Bold"/>
                          <a:ea typeface="Canva Sans Bold"/>
                          <a:cs typeface="Canva Sans Bold"/>
                          <a:sym typeface="Canva Sans Bold"/>
                        </a:rPr>
                        <a:t>Tahun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tc hMerge="1">
                  <a:txBody>
                    <a:bodyPr/>
                    <a:lstStyle/>
                    <a:p>
                      <a:pPr algn="ctr">
                        <a:lnSpc>
                          <a:spcPts val="2800"/>
                        </a:lnSpc>
                        <a:defRPr/>
                      </a:pPr>
                      <a:r>
                        <a:rPr lang="en-US" sz="2000" b="1">
                          <a:solidFill>
                            <a:srgbClr val="FFFFFF"/>
                          </a:solidFill>
                          <a:latin typeface="Canva Sans Bold"/>
                          <a:ea typeface="Canva Sans Bold"/>
                          <a:cs typeface="Canva Sans Bold"/>
                          <a:sym typeface="Canva Sans Bold"/>
                        </a:rPr>
                        <a:t>Tahun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tc hMerge="1">
                  <a:txBody>
                    <a:bodyPr/>
                    <a:lstStyle/>
                    <a:p>
                      <a:pPr algn="ctr">
                        <a:lnSpc>
                          <a:spcPts val="2800"/>
                        </a:lnSpc>
                        <a:defRPr/>
                      </a:pPr>
                      <a:r>
                        <a:rPr lang="en-US" sz="2000" b="1">
                          <a:solidFill>
                            <a:srgbClr val="FFFFFF"/>
                          </a:solidFill>
                          <a:latin typeface="Canva Sans Bold"/>
                          <a:ea typeface="Canva Sans Bold"/>
                          <a:cs typeface="Canva Sans Bold"/>
                          <a:sym typeface="Canva Sans Bold"/>
                        </a:rPr>
                        <a:t>Tahun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extLst>
                  <a:ext uri="{0D108BD9-81ED-4DB2-BD59-A6C34878D82A}">
                    <a16:rowId xmlns:a16="http://schemas.microsoft.com/office/drawing/2014/main" val="10000"/>
                  </a:ext>
                </a:extLst>
              </a:tr>
              <a:tr h="1025525">
                <a:tc vMerge="1">
                  <a:txBody>
                    <a:bodyPr/>
                    <a:lstStyle/>
                    <a:p>
                      <a:pPr algn="ctr">
                        <a:lnSpc>
                          <a:spcPts val="2799"/>
                        </a:lnSpc>
                        <a:defRPr/>
                      </a:pPr>
                      <a:r>
                        <a:rPr lang="en-US" sz="1999" b="1">
                          <a:solidFill>
                            <a:srgbClr val="FFFFFF"/>
                          </a:solidFill>
                          <a:latin typeface="Canva Sans Bold"/>
                          <a:ea typeface="Canva Sans Bold"/>
                          <a:cs typeface="Canva Sans Bold"/>
                          <a:sym typeface="Canva Sans Bold"/>
                        </a:rPr>
                        <a:t>Bulan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tc>
                  <a:txBody>
                    <a:bodyPr/>
                    <a:lstStyle/>
                    <a:p>
                      <a:pPr algn="ctr">
                        <a:lnSpc>
                          <a:spcPts val="2800"/>
                        </a:lnSpc>
                        <a:defRPr/>
                      </a:pPr>
                      <a:r>
                        <a:rPr lang="en-US" sz="2000">
                          <a:solidFill>
                            <a:srgbClr val="FFFFFF"/>
                          </a:solidFill>
                          <a:latin typeface="Canva Sans"/>
                          <a:ea typeface="Canva Sans"/>
                          <a:cs typeface="Canva Sans"/>
                          <a:sym typeface="Canva Sans"/>
                        </a:rPr>
                        <a:t>2017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tc>
                  <a:txBody>
                    <a:bodyPr/>
                    <a:lstStyle/>
                    <a:p>
                      <a:pPr algn="ctr">
                        <a:lnSpc>
                          <a:spcPts val="2800"/>
                        </a:lnSpc>
                        <a:defRPr/>
                      </a:pPr>
                      <a:r>
                        <a:rPr lang="en-US" sz="2000">
                          <a:solidFill>
                            <a:srgbClr val="FFFFFF"/>
                          </a:solidFill>
                          <a:latin typeface="Canva Sans"/>
                          <a:ea typeface="Canva Sans"/>
                          <a:cs typeface="Canva Sans"/>
                          <a:sym typeface="Canva Sans"/>
                        </a:rPr>
                        <a:t>2018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tc>
                  <a:txBody>
                    <a:bodyPr/>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tc>
                  <a:txBody>
                    <a:bodyPr/>
                    <a:lstStyle/>
                    <a:p>
                      <a:pPr algn="ctr">
                        <a:lnSpc>
                          <a:spcPts val="2800"/>
                        </a:lnSpc>
                        <a:defRPr/>
                      </a:pPr>
                      <a:r>
                        <a:rPr lang="en-US" sz="2000">
                          <a:solidFill>
                            <a:srgbClr val="FFFFFF"/>
                          </a:solidFill>
                          <a:latin typeface="Canva Sans"/>
                          <a:ea typeface="Canva Sans"/>
                          <a:cs typeface="Canva Sans"/>
                          <a:sym typeface="Canva Sans"/>
                        </a:rPr>
                        <a:t>2022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FA046"/>
                    </a:solidFill>
                  </a:tcPr>
                </a:tc>
                <a:extLst>
                  <a:ext uri="{0D108BD9-81ED-4DB2-BD59-A6C34878D82A}">
                    <a16:rowId xmlns:a16="http://schemas.microsoft.com/office/drawing/2014/main" val="10001"/>
                  </a:ext>
                </a:extLst>
              </a:tr>
              <a:tr h="1025525">
                <a:tc>
                  <a:txBody>
                    <a:bodyPr/>
                    <a:lstStyle/>
                    <a:p>
                      <a:pPr algn="ctr">
                        <a:lnSpc>
                          <a:spcPts val="2800"/>
                        </a:lnSpc>
                        <a:defRPr/>
                      </a:pPr>
                      <a:r>
                        <a:rPr lang="en-US" sz="2000">
                          <a:solidFill>
                            <a:srgbClr val="FFFFFF"/>
                          </a:solidFill>
                          <a:latin typeface="Canva Sans"/>
                          <a:ea typeface="Canva Sans"/>
                          <a:cs typeface="Canva Sans"/>
                          <a:sym typeface="Canva Sans"/>
                        </a:rPr>
                        <a:t>Januari</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025525">
                <a:tc>
                  <a:txBody>
                    <a:bodyPr/>
                    <a:lstStyle/>
                    <a:p>
                      <a:pPr algn="ctr">
                        <a:lnSpc>
                          <a:spcPts val="2800"/>
                        </a:lnSpc>
                        <a:defRPr/>
                      </a:pPr>
                      <a:r>
                        <a:rPr lang="en-US" sz="2000">
                          <a:solidFill>
                            <a:srgbClr val="FFFFFF"/>
                          </a:solidFill>
                          <a:latin typeface="Canva Sans"/>
                          <a:ea typeface="Canva Sans"/>
                          <a:cs typeface="Canva Sans"/>
                          <a:sym typeface="Canva Sans"/>
                        </a:rPr>
                        <a:t>Februari</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21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1181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7969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025525">
                <a:tc>
                  <a:txBody>
                    <a:bodyPr/>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025525">
                <a:tc>
                  <a:txBody>
                    <a:bodyPr/>
                    <a:lstStyle/>
                    <a:p>
                      <a:pPr algn="ctr">
                        <a:lnSpc>
                          <a:spcPts val="2800"/>
                        </a:lnSpc>
                        <a:defRPr/>
                      </a:pPr>
                      <a:r>
                        <a:rPr lang="en-US" sz="2000">
                          <a:solidFill>
                            <a:srgbClr val="FFFFFF"/>
                          </a:solidFill>
                          <a:latin typeface="Canva Sans"/>
                          <a:ea typeface="Canva Sans"/>
                          <a:cs typeface="Canva Sans"/>
                          <a:sym typeface="Canva Sans"/>
                        </a:rPr>
                        <a:t>Desember</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11976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8238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800"/>
                        </a:lnSpc>
                        <a:defRPr/>
                      </a:pPr>
                      <a:r>
                        <a:rPr lang="en-US" sz="2000">
                          <a:solidFill>
                            <a:srgbClr val="FFFFFF"/>
                          </a:solidFill>
                          <a:latin typeface="Canva Sans"/>
                          <a:ea typeface="Canva Sans"/>
                          <a:cs typeface="Canva Sans"/>
                          <a:sym typeface="Canva Sans"/>
                        </a:rPr>
                        <a:t>21886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3" name="TextBox 33"/>
          <p:cNvSpPr txBox="1"/>
          <p:nvPr/>
        </p:nvSpPr>
        <p:spPr>
          <a:xfrm>
            <a:off x="907301" y="2034141"/>
            <a:ext cx="8115300" cy="835025"/>
          </a:xfrm>
          <a:prstGeom prst="rect">
            <a:avLst/>
          </a:prstGeom>
        </p:spPr>
        <p:txBody>
          <a:bodyPr lIns="0" tIns="0" rIns="0" bIns="0" rtlCol="0" anchor="t">
            <a:spAutoFit/>
          </a:bodyPr>
          <a:lstStyle/>
          <a:p>
            <a:pPr algn="just">
              <a:lnSpc>
                <a:spcPts val="5499"/>
              </a:lnSpc>
            </a:pPr>
            <a:r>
              <a:rPr lang="en-US" sz="5499" b="1">
                <a:solidFill>
                  <a:srgbClr val="144158"/>
                </a:solidFill>
                <a:latin typeface="Times New Roman Bold"/>
                <a:ea typeface="Times New Roman Bold"/>
                <a:cs typeface="Times New Roman Bold"/>
                <a:sym typeface="Times New Roman Bold"/>
              </a:rPr>
              <a:t>DESKRIPSI DATASET</a:t>
            </a:r>
          </a:p>
        </p:txBody>
      </p:sp>
      <p:sp>
        <p:nvSpPr>
          <p:cNvPr id="34" name="TextBox 34"/>
          <p:cNvSpPr txBox="1"/>
          <p:nvPr/>
        </p:nvSpPr>
        <p:spPr>
          <a:xfrm>
            <a:off x="907301" y="3425909"/>
            <a:ext cx="8285106" cy="5603367"/>
          </a:xfrm>
          <a:prstGeom prst="rect">
            <a:avLst/>
          </a:prstGeom>
        </p:spPr>
        <p:txBody>
          <a:bodyPr lIns="0" tIns="0" rIns="0" bIns="0" rtlCol="0" anchor="t">
            <a:spAutoFit/>
          </a:bodyPr>
          <a:lstStyle/>
          <a:p>
            <a:pPr algn="just">
              <a:lnSpc>
                <a:spcPts val="3383"/>
              </a:lnSpc>
            </a:pPr>
            <a:r>
              <a:rPr lang="en-US" sz="2399">
                <a:solidFill>
                  <a:srgbClr val="FFFFFF"/>
                </a:solidFill>
                <a:latin typeface="Times New Roman"/>
                <a:ea typeface="Times New Roman"/>
                <a:cs typeface="Times New Roman"/>
                <a:sym typeface="Times New Roman"/>
              </a:rPr>
              <a:t>Dataset yang digunakan dalam penelitian ini merupakan </a:t>
            </a:r>
            <a:r>
              <a:rPr lang="en-US" sz="2399" b="1">
                <a:solidFill>
                  <a:srgbClr val="D9251C"/>
                </a:solidFill>
                <a:latin typeface="Times New Roman Bold"/>
                <a:ea typeface="Times New Roman Bold"/>
                <a:cs typeface="Times New Roman Bold"/>
                <a:sym typeface="Times New Roman Bold"/>
              </a:rPr>
              <a:t>data sekunder dari Badan Pusat Statistik (BPS)</a:t>
            </a:r>
            <a:r>
              <a:rPr lang="en-US" sz="2399">
                <a:solidFill>
                  <a:srgbClr val="FFFFFF"/>
                </a:solidFill>
                <a:latin typeface="Times New Roman"/>
                <a:ea typeface="Times New Roman"/>
                <a:cs typeface="Times New Roman"/>
                <a:sym typeface="Times New Roman"/>
              </a:rPr>
              <a:t>, mencakup produksi gula di Indonesia dalam satuan ton. Data ini terdiri dari </a:t>
            </a:r>
            <a:r>
              <a:rPr lang="en-US" sz="2399" b="1">
                <a:solidFill>
                  <a:srgbClr val="D9251C"/>
                </a:solidFill>
                <a:latin typeface="Times New Roman Bold"/>
                <a:ea typeface="Times New Roman Bold"/>
                <a:cs typeface="Times New Roman Bold"/>
                <a:sym typeface="Times New Roman Bold"/>
              </a:rPr>
              <a:t>72 observasi</a:t>
            </a:r>
            <a:r>
              <a:rPr lang="en-US" sz="2399">
                <a:solidFill>
                  <a:srgbClr val="FFFFFF"/>
                </a:solidFill>
                <a:latin typeface="Times New Roman"/>
                <a:ea typeface="Times New Roman"/>
                <a:cs typeface="Times New Roman"/>
                <a:sym typeface="Times New Roman"/>
              </a:rPr>
              <a:t> bulanan selama </a:t>
            </a:r>
            <a:r>
              <a:rPr lang="en-US" sz="2399" b="1">
                <a:solidFill>
                  <a:srgbClr val="D9251C"/>
                </a:solidFill>
                <a:latin typeface="Times New Roman Bold"/>
                <a:ea typeface="Times New Roman Bold"/>
                <a:cs typeface="Times New Roman Bold"/>
                <a:sym typeface="Times New Roman Bold"/>
              </a:rPr>
              <a:t>periode Januari 2017 hingga Desember 2022.</a:t>
            </a:r>
            <a:r>
              <a:rPr lang="en-US" sz="2399">
                <a:solidFill>
                  <a:srgbClr val="FFFFFF"/>
                </a:solidFill>
                <a:latin typeface="Times New Roman"/>
                <a:ea typeface="Times New Roman"/>
                <a:cs typeface="Times New Roman"/>
                <a:sym typeface="Times New Roman"/>
              </a:rPr>
              <a:t> Setiap entri mencatat jumlah produksi gula bulanan, yang menunjukkan pola musiman dan tren tahunan. Dataset diolah dengan menggunakan RStudio untuk memastikan kualitas data, seperti dilakukannya uji kestasioneran, serta identifikasi pola musiman dan non-musiman untuk mendukung analisis menggunakan metode SARIMA. Dataset ini menjadi dasar dalam membangun model prediksi dan mendukung analisis tren produksi gula.</a:t>
            </a:r>
          </a:p>
          <a:p>
            <a:pPr algn="just">
              <a:lnSpc>
                <a:spcPts val="3383"/>
              </a:lnSpc>
            </a:pPr>
            <a:endParaRPr lang="en-US" sz="2399">
              <a:solidFill>
                <a:srgbClr val="FFFFFF"/>
              </a:solidFill>
              <a:latin typeface="Times New Roman"/>
              <a:ea typeface="Times New Roman"/>
              <a:cs typeface="Times New Roman"/>
              <a:sym typeface="Times New Roman"/>
            </a:endParaRPr>
          </a:p>
        </p:txBody>
      </p:sp>
      <p:sp>
        <p:nvSpPr>
          <p:cNvPr id="35" name="TextBox 35"/>
          <p:cNvSpPr txBox="1"/>
          <p:nvPr/>
        </p:nvSpPr>
        <p:spPr>
          <a:xfrm>
            <a:off x="9685383" y="1996041"/>
            <a:ext cx="7781489" cy="384810"/>
          </a:xfrm>
          <a:prstGeom prst="rect">
            <a:avLst/>
          </a:prstGeom>
        </p:spPr>
        <p:txBody>
          <a:bodyPr lIns="0" tIns="0" rIns="0" bIns="0" rtlCol="0" anchor="t">
            <a:spAutoFit/>
          </a:bodyPr>
          <a:lstStyle/>
          <a:p>
            <a:pPr algn="ctr">
              <a:lnSpc>
                <a:spcPts val="2819"/>
              </a:lnSpc>
            </a:pPr>
            <a:r>
              <a:rPr lang="en-US" sz="1999">
                <a:solidFill>
                  <a:srgbClr val="000000"/>
                </a:solidFill>
                <a:latin typeface="Times New Roman"/>
                <a:ea typeface="Times New Roman"/>
                <a:cs typeface="Times New Roman"/>
                <a:sym typeface="Times New Roman"/>
              </a:rPr>
              <a:t>Tabel 1. Data Sampel Produksi Gula (ton) di Indonesia</a:t>
            </a:r>
          </a:p>
        </p:txBody>
      </p:sp>
      <p:sp>
        <p:nvSpPr>
          <p:cNvPr id="36" name="TextBox 36"/>
          <p:cNvSpPr txBox="1"/>
          <p:nvPr/>
        </p:nvSpPr>
        <p:spPr>
          <a:xfrm>
            <a:off x="388049" y="9721934"/>
            <a:ext cx="7231658" cy="387350"/>
          </a:xfrm>
          <a:prstGeom prst="rect">
            <a:avLst/>
          </a:prstGeom>
        </p:spPr>
        <p:txBody>
          <a:bodyPr lIns="0" tIns="0" rIns="0" bIns="0" rtlCol="0" anchor="t">
            <a:spAutoFit/>
          </a:bodyPr>
          <a:lstStyle/>
          <a:p>
            <a:pPr algn="ctr">
              <a:lnSpc>
                <a:spcPts val="2800"/>
              </a:lnSpc>
              <a:spcBef>
                <a:spcPct val="0"/>
              </a:spcBef>
            </a:pPr>
            <a:r>
              <a:rPr lang="en-US" sz="2000"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37" name="TextBox 37"/>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08</a:t>
            </a:r>
          </a:p>
        </p:txBody>
      </p:sp>
      <p:sp>
        <p:nvSpPr>
          <p:cNvPr id="38" name="AutoShape 38"/>
          <p:cNvSpPr/>
          <p:nvPr/>
        </p:nvSpPr>
        <p:spPr>
          <a:xfrm>
            <a:off x="907301" y="2850116"/>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17442" y="118784"/>
            <a:ext cx="4347284" cy="9148198"/>
          </a:xfrm>
          <a:custGeom>
            <a:avLst/>
            <a:gdLst/>
            <a:ahLst/>
            <a:cxnLst/>
            <a:rect l="l" t="t" r="r" b="b"/>
            <a:pathLst>
              <a:path w="4347284" h="9148198">
                <a:moveTo>
                  <a:pt x="0" y="0"/>
                </a:moveTo>
                <a:lnTo>
                  <a:pt x="4347284" y="0"/>
                </a:lnTo>
                <a:lnTo>
                  <a:pt x="4347284" y="9148198"/>
                </a:lnTo>
                <a:lnTo>
                  <a:pt x="0" y="9148198"/>
                </a:lnTo>
                <a:lnTo>
                  <a:pt x="0" y="0"/>
                </a:lnTo>
                <a:close/>
              </a:path>
            </a:pathLst>
          </a:custGeom>
          <a:blipFill>
            <a:blip r:embed="rId2"/>
            <a:stretch>
              <a:fillRect/>
            </a:stretch>
          </a:blipFill>
        </p:spPr>
      </p:sp>
      <p:sp>
        <p:nvSpPr>
          <p:cNvPr id="3" name="TextBox 3"/>
          <p:cNvSpPr txBox="1"/>
          <p:nvPr/>
        </p:nvSpPr>
        <p:spPr>
          <a:xfrm>
            <a:off x="2393740" y="8164890"/>
            <a:ext cx="6336978" cy="466725"/>
          </a:xfrm>
          <a:prstGeom prst="rect">
            <a:avLst/>
          </a:prstGeom>
        </p:spPr>
        <p:txBody>
          <a:bodyPr lIns="0" tIns="0" rIns="0" bIns="0" rtlCol="0" anchor="t">
            <a:spAutoFit/>
          </a:bodyPr>
          <a:lstStyle/>
          <a:p>
            <a:pPr algn="l">
              <a:lnSpc>
                <a:spcPts val="3600"/>
              </a:lnSpc>
            </a:pPr>
            <a:r>
              <a:rPr lang="en-US" sz="3000">
                <a:solidFill>
                  <a:srgbClr val="FFFFFF"/>
                </a:solidFill>
                <a:latin typeface="Arial Nova"/>
                <a:ea typeface="Arial Nova"/>
                <a:cs typeface="Arial Nova"/>
                <a:sym typeface="Arial Nova"/>
              </a:rPr>
              <a:t>Demografi Konsumen</a:t>
            </a:r>
          </a:p>
        </p:txBody>
      </p:sp>
      <p:sp>
        <p:nvSpPr>
          <p:cNvPr id="4" name="TextBox 4"/>
          <p:cNvSpPr txBox="1"/>
          <p:nvPr/>
        </p:nvSpPr>
        <p:spPr>
          <a:xfrm>
            <a:off x="1207016" y="8163937"/>
            <a:ext cx="595126" cy="466725"/>
          </a:xfrm>
          <a:prstGeom prst="rect">
            <a:avLst/>
          </a:prstGeom>
        </p:spPr>
        <p:txBody>
          <a:bodyPr lIns="0" tIns="0" rIns="0" bIns="0" rtlCol="0" anchor="t">
            <a:spAutoFit/>
          </a:bodyPr>
          <a:lstStyle/>
          <a:p>
            <a:pPr algn="ctr">
              <a:lnSpc>
                <a:spcPts val="3600"/>
              </a:lnSpc>
            </a:pPr>
            <a:r>
              <a:rPr lang="en-US" sz="3000" b="1">
                <a:solidFill>
                  <a:srgbClr val="FFFFFF"/>
                </a:solidFill>
                <a:latin typeface="Arial Nova Bold"/>
                <a:ea typeface="Arial Nova Bold"/>
                <a:cs typeface="Arial Nova Bold"/>
                <a:sym typeface="Arial Nova Bold"/>
              </a:rPr>
              <a:t>04</a:t>
            </a:r>
          </a:p>
        </p:txBody>
      </p:sp>
      <p:sp>
        <p:nvSpPr>
          <p:cNvPr id="5" name="TextBox 5"/>
          <p:cNvSpPr txBox="1"/>
          <p:nvPr/>
        </p:nvSpPr>
        <p:spPr>
          <a:xfrm>
            <a:off x="1802142" y="4313368"/>
            <a:ext cx="8115300" cy="1038860"/>
          </a:xfrm>
          <a:prstGeom prst="rect">
            <a:avLst/>
          </a:prstGeom>
        </p:spPr>
        <p:txBody>
          <a:bodyPr lIns="0" tIns="0" rIns="0" bIns="0" rtlCol="0" anchor="t">
            <a:spAutoFit/>
          </a:bodyPr>
          <a:lstStyle/>
          <a:p>
            <a:pPr algn="ctr">
              <a:lnSpc>
                <a:spcPts val="7644"/>
              </a:lnSpc>
            </a:pPr>
            <a:r>
              <a:rPr lang="en-US" sz="5499" b="1">
                <a:solidFill>
                  <a:srgbClr val="144158"/>
                </a:solidFill>
                <a:latin typeface="Times New Roman Bold"/>
                <a:ea typeface="Times New Roman Bold"/>
                <a:cs typeface="Times New Roman Bold"/>
                <a:sym typeface="Times New Roman Bold"/>
              </a:rPr>
              <a:t>METODOLOGI</a:t>
            </a:r>
          </a:p>
        </p:txBody>
      </p:sp>
      <p:grpSp>
        <p:nvGrpSpPr>
          <p:cNvPr id="6" name="Group 6"/>
          <p:cNvGrpSpPr/>
          <p:nvPr/>
        </p:nvGrpSpPr>
        <p:grpSpPr>
          <a:xfrm rot="2589027">
            <a:off x="15814155" y="-868118"/>
            <a:ext cx="4947690" cy="3086100"/>
            <a:chOff x="0" y="0"/>
            <a:chExt cx="1303095" cy="812800"/>
          </a:xfrm>
        </p:grpSpPr>
        <p:sp>
          <p:nvSpPr>
            <p:cNvPr id="7" name="Freeform 7"/>
            <p:cNvSpPr/>
            <p:nvPr/>
          </p:nvSpPr>
          <p:spPr>
            <a:xfrm>
              <a:off x="0" y="0"/>
              <a:ext cx="1303095" cy="812800"/>
            </a:xfrm>
            <a:custGeom>
              <a:avLst/>
              <a:gdLst/>
              <a:ahLst/>
              <a:cxnLst/>
              <a:rect l="l" t="t" r="r" b="b"/>
              <a:pathLst>
                <a:path w="1303095" h="812800">
                  <a:moveTo>
                    <a:pt x="0" y="0"/>
                  </a:moveTo>
                  <a:lnTo>
                    <a:pt x="1303095" y="0"/>
                  </a:lnTo>
                  <a:lnTo>
                    <a:pt x="1303095" y="812800"/>
                  </a:lnTo>
                  <a:lnTo>
                    <a:pt x="0" y="812800"/>
                  </a:lnTo>
                  <a:close/>
                </a:path>
              </a:pathLst>
            </a:custGeom>
            <a:solidFill>
              <a:srgbClr val="144158"/>
            </a:solidFill>
          </p:spPr>
        </p:sp>
        <p:sp>
          <p:nvSpPr>
            <p:cNvPr id="8" name="TextBox 8"/>
            <p:cNvSpPr txBox="1"/>
            <p:nvPr/>
          </p:nvSpPr>
          <p:spPr>
            <a:xfrm>
              <a:off x="0" y="-38100"/>
              <a:ext cx="1303095"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2818405" y="-292640"/>
            <a:ext cx="14144497" cy="1340390"/>
            <a:chOff x="0" y="0"/>
            <a:chExt cx="1527407" cy="144743"/>
          </a:xfrm>
        </p:grpSpPr>
        <p:sp>
          <p:nvSpPr>
            <p:cNvPr id="10" name="Freeform 10"/>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BFA046"/>
            </a:solidFill>
          </p:spPr>
        </p:sp>
        <p:sp>
          <p:nvSpPr>
            <p:cNvPr id="11" name="TextBox 11"/>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044319" y="-670195"/>
            <a:ext cx="14144497" cy="1340390"/>
            <a:chOff x="0" y="0"/>
            <a:chExt cx="1527407" cy="144743"/>
          </a:xfrm>
        </p:grpSpPr>
        <p:sp>
          <p:nvSpPr>
            <p:cNvPr id="13" name="Freeform 13"/>
            <p:cNvSpPr/>
            <p:nvPr/>
          </p:nvSpPr>
          <p:spPr>
            <a:xfrm>
              <a:off x="0" y="0"/>
              <a:ext cx="1527407" cy="144743"/>
            </a:xfrm>
            <a:custGeom>
              <a:avLst/>
              <a:gdLst/>
              <a:ahLst/>
              <a:cxnLst/>
              <a:rect l="l" t="t" r="r" b="b"/>
              <a:pathLst>
                <a:path w="1527407" h="144743">
                  <a:moveTo>
                    <a:pt x="1324207" y="0"/>
                  </a:moveTo>
                  <a:lnTo>
                    <a:pt x="0" y="0"/>
                  </a:lnTo>
                  <a:lnTo>
                    <a:pt x="203200" y="144743"/>
                  </a:lnTo>
                  <a:lnTo>
                    <a:pt x="1527407" y="144743"/>
                  </a:lnTo>
                  <a:lnTo>
                    <a:pt x="1324207" y="0"/>
                  </a:lnTo>
                  <a:close/>
                </a:path>
              </a:pathLst>
            </a:custGeom>
            <a:solidFill>
              <a:srgbClr val="144158"/>
            </a:solidFill>
          </p:spPr>
        </p:sp>
        <p:sp>
          <p:nvSpPr>
            <p:cNvPr id="14" name="TextBox 14"/>
            <p:cNvSpPr txBox="1"/>
            <p:nvPr/>
          </p:nvSpPr>
          <p:spPr>
            <a:xfrm>
              <a:off x="101600" y="-38100"/>
              <a:ext cx="1324207" cy="182843"/>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03577" y="185459"/>
            <a:ext cx="4729302" cy="946628"/>
            <a:chOff x="0" y="0"/>
            <a:chExt cx="6305736" cy="1262171"/>
          </a:xfrm>
        </p:grpSpPr>
        <p:sp>
          <p:nvSpPr>
            <p:cNvPr id="16" name="Freeform 16"/>
            <p:cNvSpPr/>
            <p:nvPr/>
          </p:nvSpPr>
          <p:spPr>
            <a:xfrm>
              <a:off x="5150631" y="53533"/>
              <a:ext cx="1155105" cy="1155105"/>
            </a:xfrm>
            <a:custGeom>
              <a:avLst/>
              <a:gdLst/>
              <a:ahLst/>
              <a:cxnLst/>
              <a:rect l="l" t="t" r="r" b="b"/>
              <a:pathLst>
                <a:path w="1155105" h="1155105">
                  <a:moveTo>
                    <a:pt x="0" y="0"/>
                  </a:moveTo>
                  <a:lnTo>
                    <a:pt x="1155105" y="0"/>
                  </a:lnTo>
                  <a:lnTo>
                    <a:pt x="1155105" y="1155105"/>
                  </a:lnTo>
                  <a:lnTo>
                    <a:pt x="0" y="1155105"/>
                  </a:lnTo>
                  <a:lnTo>
                    <a:pt x="0" y="0"/>
                  </a:lnTo>
                  <a:close/>
                </a:path>
              </a:pathLst>
            </a:custGeom>
            <a:blipFill>
              <a:blip r:embed="rId3"/>
              <a:stretch>
                <a:fillRect/>
              </a:stretch>
            </a:blipFill>
          </p:spPr>
        </p:sp>
        <p:sp>
          <p:nvSpPr>
            <p:cNvPr id="17" name="Freeform 17"/>
            <p:cNvSpPr/>
            <p:nvPr/>
          </p:nvSpPr>
          <p:spPr>
            <a:xfrm>
              <a:off x="1334725" y="96321"/>
              <a:ext cx="3743353" cy="1069529"/>
            </a:xfrm>
            <a:custGeom>
              <a:avLst/>
              <a:gdLst/>
              <a:ahLst/>
              <a:cxnLst/>
              <a:rect l="l" t="t" r="r" b="b"/>
              <a:pathLst>
                <a:path w="3743353" h="1069529">
                  <a:moveTo>
                    <a:pt x="0" y="0"/>
                  </a:moveTo>
                  <a:lnTo>
                    <a:pt x="3743353" y="0"/>
                  </a:lnTo>
                  <a:lnTo>
                    <a:pt x="3743353" y="1069529"/>
                  </a:lnTo>
                  <a:lnTo>
                    <a:pt x="0" y="1069529"/>
                  </a:lnTo>
                  <a:lnTo>
                    <a:pt x="0" y="0"/>
                  </a:lnTo>
                  <a:close/>
                </a:path>
              </a:pathLst>
            </a:custGeom>
            <a:blipFill>
              <a:blip r:embed="rId4"/>
              <a:stretch>
                <a:fillRect/>
              </a:stretch>
            </a:blipFill>
          </p:spPr>
        </p:sp>
        <p:sp>
          <p:nvSpPr>
            <p:cNvPr id="18" name="Freeform 18"/>
            <p:cNvSpPr/>
            <p:nvPr/>
          </p:nvSpPr>
          <p:spPr>
            <a:xfrm>
              <a:off x="0" y="0"/>
              <a:ext cx="1262171" cy="1262171"/>
            </a:xfrm>
            <a:custGeom>
              <a:avLst/>
              <a:gdLst/>
              <a:ahLst/>
              <a:cxnLst/>
              <a:rect l="l" t="t" r="r" b="b"/>
              <a:pathLst>
                <a:path w="1262171" h="1262171">
                  <a:moveTo>
                    <a:pt x="0" y="0"/>
                  </a:moveTo>
                  <a:lnTo>
                    <a:pt x="1262171" y="0"/>
                  </a:lnTo>
                  <a:lnTo>
                    <a:pt x="1262171" y="1262171"/>
                  </a:lnTo>
                  <a:lnTo>
                    <a:pt x="0" y="1262171"/>
                  </a:lnTo>
                  <a:lnTo>
                    <a:pt x="0" y="0"/>
                  </a:lnTo>
                  <a:close/>
                </a:path>
              </a:pathLst>
            </a:custGeom>
            <a:blipFill>
              <a:blip r:embed="rId5"/>
              <a:stretch>
                <a:fillRect/>
              </a:stretch>
            </a:blipFill>
          </p:spPr>
        </p:sp>
      </p:grpSp>
      <p:grpSp>
        <p:nvGrpSpPr>
          <p:cNvPr id="19" name="Group 19"/>
          <p:cNvGrpSpPr/>
          <p:nvPr/>
        </p:nvGrpSpPr>
        <p:grpSpPr>
          <a:xfrm>
            <a:off x="-1068844" y="9525753"/>
            <a:ext cx="19356844" cy="761247"/>
            <a:chOff x="0" y="0"/>
            <a:chExt cx="4417497" cy="173727"/>
          </a:xfrm>
        </p:grpSpPr>
        <p:sp>
          <p:nvSpPr>
            <p:cNvPr id="20" name="Freeform 20"/>
            <p:cNvSpPr/>
            <p:nvPr/>
          </p:nvSpPr>
          <p:spPr>
            <a:xfrm>
              <a:off x="0" y="0"/>
              <a:ext cx="4417497" cy="173727"/>
            </a:xfrm>
            <a:custGeom>
              <a:avLst/>
              <a:gdLst/>
              <a:ahLst/>
              <a:cxnLst/>
              <a:rect l="l" t="t" r="r" b="b"/>
              <a:pathLst>
                <a:path w="4417497" h="173727">
                  <a:moveTo>
                    <a:pt x="4214297" y="0"/>
                  </a:moveTo>
                  <a:lnTo>
                    <a:pt x="0" y="0"/>
                  </a:lnTo>
                  <a:lnTo>
                    <a:pt x="203200" y="173727"/>
                  </a:lnTo>
                  <a:lnTo>
                    <a:pt x="4417497" y="173727"/>
                  </a:lnTo>
                  <a:lnTo>
                    <a:pt x="4214297" y="0"/>
                  </a:lnTo>
                  <a:close/>
                </a:path>
              </a:pathLst>
            </a:custGeom>
            <a:solidFill>
              <a:srgbClr val="144158"/>
            </a:solidFill>
          </p:spPr>
        </p:sp>
        <p:sp>
          <p:nvSpPr>
            <p:cNvPr id="21" name="TextBox 21"/>
            <p:cNvSpPr txBox="1"/>
            <p:nvPr/>
          </p:nvSpPr>
          <p:spPr>
            <a:xfrm>
              <a:off x="101600" y="-38100"/>
              <a:ext cx="4214297" cy="211827"/>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482642" y="9525753"/>
            <a:ext cx="9642517" cy="1371229"/>
            <a:chOff x="0" y="0"/>
            <a:chExt cx="811468" cy="115396"/>
          </a:xfrm>
        </p:grpSpPr>
        <p:sp>
          <p:nvSpPr>
            <p:cNvPr id="23" name="Freeform 23"/>
            <p:cNvSpPr/>
            <p:nvPr/>
          </p:nvSpPr>
          <p:spPr>
            <a:xfrm>
              <a:off x="0" y="0"/>
              <a:ext cx="811468" cy="115396"/>
            </a:xfrm>
            <a:custGeom>
              <a:avLst/>
              <a:gdLst/>
              <a:ahLst/>
              <a:cxnLst/>
              <a:rect l="l" t="t" r="r" b="b"/>
              <a:pathLst>
                <a:path w="811468" h="115396">
                  <a:moveTo>
                    <a:pt x="608268" y="0"/>
                  </a:moveTo>
                  <a:lnTo>
                    <a:pt x="0" y="0"/>
                  </a:lnTo>
                  <a:lnTo>
                    <a:pt x="203200" y="115396"/>
                  </a:lnTo>
                  <a:lnTo>
                    <a:pt x="811468" y="115396"/>
                  </a:lnTo>
                  <a:lnTo>
                    <a:pt x="608268" y="0"/>
                  </a:lnTo>
                  <a:close/>
                </a:path>
              </a:pathLst>
            </a:custGeom>
            <a:solidFill>
              <a:srgbClr val="BFA046"/>
            </a:solidFill>
          </p:spPr>
        </p:sp>
        <p:sp>
          <p:nvSpPr>
            <p:cNvPr id="24" name="TextBox 24"/>
            <p:cNvSpPr txBox="1"/>
            <p:nvPr/>
          </p:nvSpPr>
          <p:spPr>
            <a:xfrm>
              <a:off x="101600" y="-38100"/>
              <a:ext cx="608268" cy="153496"/>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48902" y="9671084"/>
            <a:ext cx="12133740" cy="384860"/>
          </a:xfrm>
          <a:prstGeom prst="rect">
            <a:avLst/>
          </a:prstGeom>
        </p:spPr>
        <p:txBody>
          <a:bodyPr lIns="0" tIns="0" rIns="0" bIns="0" rtlCol="0" anchor="t">
            <a:spAutoFit/>
          </a:bodyPr>
          <a:lstStyle/>
          <a:p>
            <a:pPr algn="just">
              <a:lnSpc>
                <a:spcPts val="2819"/>
              </a:lnSpc>
            </a:pPr>
            <a:r>
              <a:rPr lang="en-US" sz="1999" i="1">
                <a:solidFill>
                  <a:srgbClr val="FFFFFF"/>
                </a:solidFill>
                <a:latin typeface="Times New Roman Italics"/>
                <a:ea typeface="Times New Roman Italics"/>
                <a:cs typeface="Times New Roman Italics"/>
                <a:sym typeface="Times New Roman Italics"/>
              </a:rPr>
              <a:t>Prediksi Produksi Gula di Indonesia Menggunakan Model SARIMA</a:t>
            </a:r>
          </a:p>
        </p:txBody>
      </p:sp>
      <p:sp>
        <p:nvSpPr>
          <p:cNvPr id="26" name="TextBox 26"/>
          <p:cNvSpPr txBox="1"/>
          <p:nvPr/>
        </p:nvSpPr>
        <p:spPr>
          <a:xfrm>
            <a:off x="17466871" y="9652034"/>
            <a:ext cx="528407" cy="476250"/>
          </a:xfrm>
          <a:prstGeom prst="rect">
            <a:avLst/>
          </a:prstGeom>
        </p:spPr>
        <p:txBody>
          <a:bodyPr lIns="0" tIns="0" rIns="0" bIns="0" rtlCol="0" anchor="t">
            <a:spAutoFit/>
          </a:bodyPr>
          <a:lstStyle/>
          <a:p>
            <a:pPr algn="just">
              <a:lnSpc>
                <a:spcPts val="3524"/>
              </a:lnSpc>
            </a:pPr>
            <a:r>
              <a:rPr lang="en-US" sz="2499" i="1">
                <a:solidFill>
                  <a:srgbClr val="FFFFFF"/>
                </a:solidFill>
                <a:latin typeface="Times New Roman Italics"/>
                <a:ea typeface="Times New Roman Italics"/>
                <a:cs typeface="Times New Roman Italics"/>
                <a:sym typeface="Times New Roman Italics"/>
              </a:rPr>
              <a:t>09</a:t>
            </a:r>
          </a:p>
        </p:txBody>
      </p:sp>
      <p:sp>
        <p:nvSpPr>
          <p:cNvPr id="27" name="TextBox 27"/>
          <p:cNvSpPr txBox="1"/>
          <p:nvPr/>
        </p:nvSpPr>
        <p:spPr>
          <a:xfrm>
            <a:off x="10662695" y="9164438"/>
            <a:ext cx="2833192" cy="377825"/>
          </a:xfrm>
          <a:prstGeom prst="rect">
            <a:avLst/>
          </a:prstGeom>
        </p:spPr>
        <p:txBody>
          <a:bodyPr lIns="0" tIns="0" rIns="0" bIns="0" rtlCol="0" anchor="t">
            <a:spAutoFit/>
          </a:bodyPr>
          <a:lstStyle/>
          <a:p>
            <a:pPr algn="ctr">
              <a:lnSpc>
                <a:spcPts val="2799"/>
              </a:lnSpc>
              <a:spcBef>
                <a:spcPct val="0"/>
              </a:spcBef>
            </a:pPr>
            <a:r>
              <a:rPr lang="en-US" sz="1999" b="1">
                <a:solidFill>
                  <a:srgbClr val="000000"/>
                </a:solidFill>
                <a:latin typeface="Times New Roman Bold"/>
                <a:ea typeface="Times New Roman Bold"/>
                <a:cs typeface="Times New Roman Bold"/>
                <a:sym typeface="Times New Roman Bold"/>
              </a:rPr>
              <a:t>Gambar 1. </a:t>
            </a:r>
            <a:r>
              <a:rPr lang="en-US" sz="1999">
                <a:solidFill>
                  <a:srgbClr val="000000"/>
                </a:solidFill>
                <a:latin typeface="Times New Roman"/>
                <a:ea typeface="Times New Roman"/>
                <a:cs typeface="Times New Roman"/>
                <a:sym typeface="Times New Roman"/>
              </a:rPr>
              <a:t>Alur Penelitian</a:t>
            </a:r>
          </a:p>
        </p:txBody>
      </p:sp>
      <p:sp>
        <p:nvSpPr>
          <p:cNvPr id="28" name="AutoShape 28"/>
          <p:cNvSpPr/>
          <p:nvPr/>
        </p:nvSpPr>
        <p:spPr>
          <a:xfrm>
            <a:off x="5468834" y="5371278"/>
            <a:ext cx="781916" cy="0"/>
          </a:xfrm>
          <a:prstGeom prst="line">
            <a:avLst/>
          </a:prstGeom>
          <a:ln w="38100" cap="flat">
            <a:solidFill>
              <a:srgbClr val="0CA3B3"/>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1606</Words>
  <Application>Microsoft Office PowerPoint</Application>
  <PresentationFormat>Custom</PresentationFormat>
  <Paragraphs>235</Paragraphs>
  <Slides>24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Calibri</vt:lpstr>
      <vt:lpstr>Canva Sans Bold Italics</vt:lpstr>
      <vt:lpstr>Arial Nova</vt:lpstr>
      <vt:lpstr>Times New Roman</vt:lpstr>
      <vt:lpstr>Times New Roman Italics</vt:lpstr>
      <vt:lpstr>Times New Roman Bold</vt:lpstr>
      <vt:lpstr>Arial</vt:lpstr>
      <vt:lpstr>Times New Roman Bold Italics</vt:lpstr>
      <vt:lpstr>Arial Nova Bold</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7 ADW RA Model SARIMA</dc:title>
  <dc:creator>RIKA</dc:creator>
  <cp:lastModifiedBy>RIKA AJENG FINATIH</cp:lastModifiedBy>
  <cp:revision>2</cp:revision>
  <dcterms:created xsi:type="dcterms:W3CDTF">2006-08-16T00:00:00Z</dcterms:created>
  <dcterms:modified xsi:type="dcterms:W3CDTF">2024-12-16T16:16:15Z</dcterms:modified>
  <dc:identifier>DAGWzCcxy8w</dc:identifier>
</cp:coreProperties>
</file>